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2" r:id="rId3"/>
    <p:sldId id="267" r:id="rId4"/>
    <p:sldId id="263" r:id="rId5"/>
    <p:sldId id="265" r:id="rId6"/>
    <p:sldId id="266" r:id="rId7"/>
    <p:sldId id="273" r:id="rId8"/>
    <p:sldId id="269" r:id="rId9"/>
    <p:sldId id="271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тон Курочкин" userId="1ef34e71fafc0870" providerId="LiveId" clId="{1E1BDCAD-6932-409F-983D-EC10B28D4B02}"/>
    <pc:docChg chg="modSld">
      <pc:chgData name="Антон Курочкин" userId="1ef34e71fafc0870" providerId="LiveId" clId="{1E1BDCAD-6932-409F-983D-EC10B28D4B02}" dt="2023-06-26T11:25:44.905" v="3" actId="20577"/>
      <pc:docMkLst>
        <pc:docMk/>
      </pc:docMkLst>
      <pc:sldChg chg="modSp mod">
        <pc:chgData name="Антон Курочкин" userId="1ef34e71fafc0870" providerId="LiveId" clId="{1E1BDCAD-6932-409F-983D-EC10B28D4B02}" dt="2023-06-26T11:25:44.905" v="3" actId="20577"/>
        <pc:sldMkLst>
          <pc:docMk/>
          <pc:sldMk cId="3400858469" sldId="269"/>
        </pc:sldMkLst>
        <pc:graphicFrameChg chg="modGraphic">
          <ac:chgData name="Антон Курочкин" userId="1ef34e71fafc0870" providerId="LiveId" clId="{1E1BDCAD-6932-409F-983D-EC10B28D4B02}" dt="2023-06-26T11:25:44.905" v="3" actId="20577"/>
          <ac:graphicFrameMkLst>
            <pc:docMk/>
            <pc:sldMk cId="3400858469" sldId="269"/>
            <ac:graphicFrameMk id="4" creationId="{00000000-0000-0000-0000-000000000000}"/>
          </ac:graphicFrameMkLst>
        </pc:graphicFrameChg>
      </pc:sldChg>
      <pc:sldChg chg="modSp mod">
        <pc:chgData name="Антон Курочкин" userId="1ef34e71fafc0870" providerId="LiveId" clId="{1E1BDCAD-6932-409F-983D-EC10B28D4B02}" dt="2023-06-26T10:56:28.099" v="1" actId="123"/>
        <pc:sldMkLst>
          <pc:docMk/>
          <pc:sldMk cId="2443969240" sldId="271"/>
        </pc:sldMkLst>
        <pc:spChg chg="mod">
          <ac:chgData name="Антон Курочкин" userId="1ef34e71fafc0870" providerId="LiveId" clId="{1E1BDCAD-6932-409F-983D-EC10B28D4B02}" dt="2023-06-26T10:56:28.099" v="1" actId="123"/>
          <ac:spMkLst>
            <pc:docMk/>
            <pc:sldMk cId="2443969240" sldId="271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14C56-5E92-4087-9E57-CA5ADEF198D5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78778-D481-437C-A03F-1ACD5AF6D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596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78778-D481-437C-A03F-1ACD5AF6DF6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509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8AF2-C7D1-4843-96C2-D3C1ADF5D96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A5DC3-26CC-4BA0-A0E5-4D35A4FF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83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8AF2-C7D1-4843-96C2-D3C1ADF5D96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A5DC3-26CC-4BA0-A0E5-4D35A4FF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8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8AF2-C7D1-4843-96C2-D3C1ADF5D96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A5DC3-26CC-4BA0-A0E5-4D35A4FF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9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8AF2-C7D1-4843-96C2-D3C1ADF5D96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A5DC3-26CC-4BA0-A0E5-4D35A4FF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834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8AF2-C7D1-4843-96C2-D3C1ADF5D96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A5DC3-26CC-4BA0-A0E5-4D35A4FF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572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8AF2-C7D1-4843-96C2-D3C1ADF5D96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A5DC3-26CC-4BA0-A0E5-4D35A4FF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648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8AF2-C7D1-4843-96C2-D3C1ADF5D96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A5DC3-26CC-4BA0-A0E5-4D35A4FF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49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8AF2-C7D1-4843-96C2-D3C1ADF5D96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A5DC3-26CC-4BA0-A0E5-4D35A4FF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949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8AF2-C7D1-4843-96C2-D3C1ADF5D96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A5DC3-26CC-4BA0-A0E5-4D35A4FF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155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8AF2-C7D1-4843-96C2-D3C1ADF5D96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A5DC3-26CC-4BA0-A0E5-4D35A4FF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132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8AF2-C7D1-4843-96C2-D3C1ADF5D96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A5DC3-26CC-4BA0-A0E5-4D35A4FF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90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393">
              <a:schemeClr val="accent4">
                <a:lumMod val="40000"/>
                <a:lumOff val="60000"/>
              </a:schemeClr>
            </a:gs>
            <a:gs pos="26000">
              <a:schemeClr val="accent4">
                <a:lumMod val="40000"/>
                <a:lumOff val="60000"/>
              </a:schemeClr>
            </a:gs>
            <a:gs pos="93000">
              <a:schemeClr val="accent4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28AF2-C7D1-4843-96C2-D3C1ADF5D96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A5DC3-26CC-4BA0-A0E5-4D35A4FF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245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57559" y="363468"/>
            <a:ext cx="7287692" cy="1631854"/>
          </a:xfrm>
        </p:spPr>
        <p:txBody>
          <a:bodyPr>
            <a:normAutofit/>
          </a:bodyPr>
          <a:lstStyle/>
          <a:p>
            <a:br>
              <a:rPr lang="ru-RU" sz="2400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9404" y="2661201"/>
            <a:ext cx="9144000" cy="1655762"/>
          </a:xfrm>
        </p:spPr>
        <p:txBody>
          <a:bodyPr>
            <a:normAutofit/>
          </a:bodyPr>
          <a:lstStyle/>
          <a:p>
            <a:r>
              <a:rPr lang="ru-RU" sz="2800" dirty="0"/>
              <a:t>Влияние ферментативных антиоксидантов на жизнеспособность сперматозоидов петухов после цикла замораживания/оттаивания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86" y="154181"/>
            <a:ext cx="2227635" cy="19133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85194" y="4669521"/>
            <a:ext cx="7287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ru-RU" dirty="0"/>
              <a:t>Курочкин Антон Алексеевич,  </a:t>
            </a:r>
          </a:p>
          <a:p>
            <a:pPr algn="r">
              <a:spcBef>
                <a:spcPts val="0"/>
              </a:spcBef>
            </a:pPr>
            <a:r>
              <a:rPr lang="ru-RU" dirty="0"/>
              <a:t>м. н. с. лаборатории генетики, разведения и сохранения генетических ресурсов сельскохозяйственных птиц, ВНИИГРЖ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76318" y="6268458"/>
            <a:ext cx="565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Пушкин, 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6634DC-F840-4FBE-B7D4-78AF7F62B2BC}"/>
              </a:ext>
            </a:extLst>
          </p:cNvPr>
          <p:cNvSpPr txBox="1"/>
          <p:nvPr/>
        </p:nvSpPr>
        <p:spPr>
          <a:xfrm>
            <a:off x="2446749" y="517941"/>
            <a:ext cx="9475694" cy="1311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НАУКИ И ВЫСШЕГО ОБРАЗОВАНИЯ РОССИЙСКОЙ ФЕДЕРАЦИИ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НАУЧНО-ИССЛЕДОВАТЕЛЬСКИЙ ИНСТИТУТ ГЕНЕТИКИ И РАЗВЕДЕНИЯ СЕЛЬСКОХОЗЯЙСТВЕННЫХ ЖИВОТНЫХ-ФИЛИАЛ ФЕДЕРАЛЬНОГО ГОСУДАРСТВЕННОГО БЮДЖЕТНОГО НАУЧНОГО УЧРЕЖДЕНИЯ «ФЕДЕРАЛЬНЫЙ НАУЧНЫЙ ЦЕНТР ЖИВОТНОВОДСТВА-ВИЖ ИМЕНИ АКАДЕМИКА Л.К. ЭРНСТА» (ВНИИГРЖ)</a:t>
            </a: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902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191496"/>
            <a:ext cx="10515600" cy="3382869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	Во всех типах живых организмов протекают реакции одноэлектронного восстановления, приводящего к формированию промежуточных продуктов восстановления молекулы кислорода. Образующиеся таким образом химические соединения относятся к различным группам веществ как нерадикальной, так и радикальной природы, общим характерным свойством которых является высокая реакционная способность, вследствие чего они получили обобщённое название – активные формы кислорода.</a:t>
            </a:r>
          </a:p>
        </p:txBody>
      </p:sp>
    </p:spTree>
    <p:extLst>
      <p:ext uri="{BB962C8B-B14F-4D97-AF65-F5344CB8AC3E}">
        <p14:creationId xmlns:p14="http://schemas.microsoft.com/office/powerpoint/2010/main" val="942567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89243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Цель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9942" y="2643001"/>
            <a:ext cx="10515600" cy="157199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800" dirty="0"/>
              <a:t>	Определить влияние ферментативных антиоксидантов (</a:t>
            </a:r>
            <a:r>
              <a:rPr lang="ru-RU" sz="2800" dirty="0" err="1"/>
              <a:t>супероксиддисмутаза</a:t>
            </a:r>
            <a:r>
              <a:rPr lang="ru-RU" sz="2800" dirty="0"/>
              <a:t>, каталаза) на жизнеспособность сперматозоидов петухов после цикла замораживания/оттаивания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7630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Материалы и методы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49450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	В исследовании использовались петухи породы Род - </a:t>
            </a:r>
            <a:r>
              <a:rPr lang="ru-RU" dirty="0" err="1"/>
              <a:t>Айланд</a:t>
            </a:r>
            <a:r>
              <a:rPr lang="ru-RU" dirty="0"/>
              <a:t> (n = 20) в возрасте 54-56 недель жизни. Взятие спермы происходило методом абдоминального массажа, в пенициллиновые флаконы. Сперму собирали дважды в неделю, на протяжении трех недель. Для нивелирования индивидуальных особенностей сперму объединяли в один кластер и делали на равные </a:t>
            </a:r>
            <a:r>
              <a:rPr lang="ru-RU" dirty="0" err="1"/>
              <a:t>аликвоты</a:t>
            </a:r>
            <a:r>
              <a:rPr lang="ru-RU" dirty="0"/>
              <a:t> в соответствии с экспериментальными группами. </a:t>
            </a:r>
          </a:p>
        </p:txBody>
      </p:sp>
    </p:spTree>
    <p:extLst>
      <p:ext uri="{BB962C8B-B14F-4D97-AF65-F5344CB8AC3E}">
        <p14:creationId xmlns:p14="http://schemas.microsoft.com/office/powerpoint/2010/main" val="1224907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Криоконсервация спермы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/>
              <a:t>	После добавления разбавителя семя помещали в холодильную камеру (</a:t>
            </a:r>
            <a:r>
              <a:rPr lang="en-US" dirty="0"/>
              <a:t>t</a:t>
            </a:r>
            <a:r>
              <a:rPr lang="ru-RU" dirty="0"/>
              <a:t> = 5 °С) для </a:t>
            </a:r>
            <a:r>
              <a:rPr lang="ru-RU" dirty="0" err="1"/>
              <a:t>эквилибрации</a:t>
            </a:r>
            <a:r>
              <a:rPr lang="ru-RU" dirty="0"/>
              <a:t> на 40 мин. В качестве </a:t>
            </a:r>
            <a:r>
              <a:rPr lang="ru-RU" dirty="0" err="1"/>
              <a:t>криопротектора</a:t>
            </a:r>
            <a:r>
              <a:rPr lang="ru-RU" dirty="0"/>
              <a:t> использовали N, N-</a:t>
            </a:r>
            <a:r>
              <a:rPr lang="ru-RU" dirty="0" err="1"/>
              <a:t>диметилацетамид</a:t>
            </a:r>
            <a:r>
              <a:rPr lang="ru-RU" dirty="0"/>
              <a:t> (DMA), производства </a:t>
            </a:r>
            <a:r>
              <a:rPr lang="ru-RU" dirty="0" err="1"/>
              <a:t>Sigma</a:t>
            </a:r>
            <a:r>
              <a:rPr lang="ru-RU" dirty="0"/>
              <a:t> – </a:t>
            </a:r>
            <a:r>
              <a:rPr lang="en-US" dirty="0"/>
              <a:t>Aldrich</a:t>
            </a:r>
            <a:r>
              <a:rPr lang="ru-RU" dirty="0"/>
              <a:t>, США. Добавление </a:t>
            </a:r>
            <a:r>
              <a:rPr lang="en-US" dirty="0"/>
              <a:t>DMA</a:t>
            </a:r>
            <a:r>
              <a:rPr lang="ru-RU" dirty="0"/>
              <a:t> осуществлялось после </a:t>
            </a:r>
            <a:r>
              <a:rPr lang="ru-RU" dirty="0" err="1"/>
              <a:t>эквилибрации</a:t>
            </a:r>
            <a:r>
              <a:rPr lang="ru-RU" dirty="0"/>
              <a:t> </a:t>
            </a:r>
            <a:r>
              <a:rPr lang="ru-RU" dirty="0" err="1"/>
              <a:t>эякулятов</a:t>
            </a:r>
            <a:r>
              <a:rPr lang="ru-RU" dirty="0"/>
              <a:t> в количестве, соответствующем конечной концентрации 6%. После внесения DMA образцы снова помещали в холодильную камеру на 1 мин. для уравновешивания температуры. Криоконсервация производилась в гранулах, по методике, разработанной </a:t>
            </a:r>
            <a:r>
              <a:rPr lang="ru-RU" dirty="0" err="1"/>
              <a:t>Нарубиной</a:t>
            </a:r>
            <a:r>
              <a:rPr lang="ru-RU" dirty="0"/>
              <a:t> Л. Е., Курбатовым А. Д. и др. Семя набирали в капиллярную пипетку и накапывали в жидкий азот с расстояния 7,5 см от поверхности (- 41,4 </a:t>
            </a:r>
            <a:r>
              <a:rPr lang="ru-RU" b="1" dirty="0"/>
              <a:t>°</a:t>
            </a:r>
            <a:r>
              <a:rPr lang="ru-RU" dirty="0"/>
              <a:t>С). Контроль положения пипетки осуществлялся с помощью термопары (</a:t>
            </a:r>
            <a:r>
              <a:rPr lang="en-US" dirty="0"/>
              <a:t>Temperature measuring instrument THERM</a:t>
            </a:r>
            <a:r>
              <a:rPr lang="ru-RU" dirty="0"/>
              <a:t> 2420, </a:t>
            </a:r>
            <a:r>
              <a:rPr lang="en-US" dirty="0"/>
              <a:t>AHLBORN</a:t>
            </a:r>
            <a:r>
              <a:rPr lang="ru-RU" dirty="0"/>
              <a:t>). Скорость раскапывания составляла ~ 1,4 гранулы в секунду. Размораживание гранул производили на нагретой металлической пластине (t = 60°С), (разработка ВНИИГРЖ, 1989).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870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Проточная </a:t>
            </a:r>
            <a:r>
              <a:rPr lang="ru-RU" dirty="0" err="1"/>
              <a:t>цитометрия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	Анализ образцов спермы петухов проводили с использованием проточного </a:t>
            </a:r>
            <a:r>
              <a:rPr lang="ru-RU" dirty="0" err="1"/>
              <a:t>цитометра</a:t>
            </a:r>
            <a:r>
              <a:rPr lang="ru-RU" dirty="0"/>
              <a:t> </a:t>
            </a:r>
            <a:r>
              <a:rPr lang="ru-RU" dirty="0" err="1"/>
              <a:t>Cytoflex</a:t>
            </a:r>
            <a:r>
              <a:rPr lang="ru-RU" dirty="0"/>
              <a:t> (</a:t>
            </a:r>
            <a:r>
              <a:rPr lang="ru-RU" dirty="0" err="1"/>
              <a:t>Beckman</a:t>
            </a:r>
            <a:r>
              <a:rPr lang="ru-RU" dirty="0"/>
              <a:t> </a:t>
            </a:r>
            <a:r>
              <a:rPr lang="ru-RU" dirty="0" err="1"/>
              <a:t>Coulter</a:t>
            </a:r>
            <a:r>
              <a:rPr lang="ru-RU" dirty="0"/>
              <a:t>, Inc.). Образцы разбавленной спермы дважды промывали двухкомпонентным разбавителем для спермы петухов ВНИИГРЖ, при 1500 об. / мин. в течение 7 мин. Для каждого образца исследовали не менее 10000 событий. Популяцию сперматозоидов отбирали на точечном графике, построенном на основании данных бокового светорассеяния (SSC-</a:t>
            </a:r>
            <a:r>
              <a:rPr lang="en-US" dirty="0"/>
              <a:t>A</a:t>
            </a:r>
            <a:r>
              <a:rPr lang="ru-RU" dirty="0"/>
              <a:t>), и </a:t>
            </a:r>
            <a:r>
              <a:rPr lang="ru-RU" dirty="0" err="1"/>
              <a:t>малоуглового</a:t>
            </a:r>
            <a:r>
              <a:rPr lang="ru-RU" dirty="0"/>
              <a:t> светорассеяния (FSC-</a:t>
            </a:r>
            <a:r>
              <a:rPr lang="en-US" dirty="0"/>
              <a:t>A</a:t>
            </a:r>
            <a:r>
              <a:rPr lang="ru-RU" dirty="0"/>
              <a:t>) для исключения посторонних клеток и конгломератов сперматозоидов. Для анализа данных, полученных на проточном </a:t>
            </a:r>
            <a:r>
              <a:rPr lang="ru-RU" dirty="0" err="1"/>
              <a:t>цитофлуориметре</a:t>
            </a:r>
            <a:r>
              <a:rPr lang="ru-RU" dirty="0"/>
              <a:t> использовали программное обеспечение </a:t>
            </a:r>
            <a:r>
              <a:rPr lang="ru-RU" dirty="0" err="1"/>
              <a:t>CytExpert</a:t>
            </a:r>
            <a:r>
              <a:rPr lang="ru-RU" dirty="0"/>
              <a:t>, </a:t>
            </a:r>
            <a:r>
              <a:rPr lang="ru-RU" dirty="0" err="1"/>
              <a:t>Version</a:t>
            </a:r>
            <a:r>
              <a:rPr lang="ru-RU" dirty="0"/>
              <a:t> 2.4.0.28 (</a:t>
            </a:r>
            <a:r>
              <a:rPr lang="ru-RU" dirty="0" err="1"/>
              <a:t>Beckman</a:t>
            </a:r>
            <a:r>
              <a:rPr lang="ru-RU" dirty="0"/>
              <a:t> </a:t>
            </a:r>
            <a:r>
              <a:rPr lang="ru-RU" dirty="0" err="1"/>
              <a:t>Coulter</a:t>
            </a:r>
            <a:r>
              <a:rPr lang="ru-RU" dirty="0"/>
              <a:t>, </a:t>
            </a:r>
            <a:r>
              <a:rPr lang="ru-RU" dirty="0" err="1"/>
              <a:t>Inc</a:t>
            </a:r>
            <a:r>
              <a:rPr lang="ru-RU" dirty="0"/>
              <a:t>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505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259420-7AB4-4EB1-8D65-1A5875497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Проточная </a:t>
            </a:r>
            <a:r>
              <a:rPr lang="ru-RU" dirty="0" err="1"/>
              <a:t>цитометрия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1387718-AF17-4D36-92EA-0B979FF52F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78531"/>
            <a:ext cx="1773380" cy="177338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BFFEA6-7E9B-4DD1-B1EE-86B93108A8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63662"/>
            <a:ext cx="1773380" cy="17733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0BA0055-BC63-493C-81C0-C88D475647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287" y="2024914"/>
            <a:ext cx="1822859" cy="13255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7F5F12-B966-4961-8BD2-5F498E26FE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287" y="3507524"/>
            <a:ext cx="1822859" cy="13352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6E1D3E-0E14-4C57-97F9-2475D2C6684B}"/>
              </a:ext>
            </a:extLst>
          </p:cNvPr>
          <p:cNvSpPr txBox="1"/>
          <p:nvPr/>
        </p:nvSpPr>
        <p:spPr>
          <a:xfrm>
            <a:off x="2840182" y="197786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Долю живых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клеток, некроз апоптоз, мертвые клетки определяли с помощью набора </a:t>
            </a:r>
            <a:r>
              <a:rPr lang="ru-RU" dirty="0" err="1">
                <a:latin typeface="Times New Roman" panose="02020603050405020304" pitchFamily="18" charset="0"/>
              </a:rPr>
              <a:t>Аннексин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</a:rPr>
              <a:t>V</a:t>
            </a:r>
            <a:r>
              <a:rPr lang="ru-RU" dirty="0">
                <a:latin typeface="Times New Roman" panose="02020603050405020304" pitchFamily="18" charset="0"/>
              </a:rPr>
              <a:t>/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пропидия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йодид (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PI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 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94993B-EED6-4CEB-A223-A7E695F03AEB}"/>
              </a:ext>
            </a:extLst>
          </p:cNvPr>
          <p:cNvSpPr txBox="1"/>
          <p:nvPr/>
        </p:nvSpPr>
        <p:spPr>
          <a:xfrm>
            <a:off x="2840182" y="3429000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Для определения внутриклеточного пероксида водорода использовался 2',7'-дихлорфлуоресцеин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диацетат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(DCFH-DA).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E48F795-546E-4A3E-9BB1-FAC1554CB3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420" y="4989395"/>
            <a:ext cx="1835726" cy="133525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04B4430-272E-4BBC-B916-B800743A04F1}"/>
              </a:ext>
            </a:extLst>
          </p:cNvPr>
          <p:cNvSpPr txBox="1"/>
          <p:nvPr/>
        </p:nvSpPr>
        <p:spPr>
          <a:xfrm>
            <a:off x="2840182" y="455018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Долю клеток с высоким митохондриальным потенциалом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опренделяли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 помощью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флуорохрома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тетраметилродамин</a:t>
            </a:r>
            <a:r>
              <a:rPr lang="ru-RU" dirty="0">
                <a:latin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</a:rPr>
              <a:t>TMRE</a:t>
            </a:r>
            <a:r>
              <a:rPr lang="ru-RU" dirty="0">
                <a:latin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082471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4801"/>
            <a:ext cx="10515600" cy="883864"/>
          </a:xfrm>
        </p:spPr>
        <p:txBody>
          <a:bodyPr/>
          <a:lstStyle/>
          <a:p>
            <a:pPr algn="ctr"/>
            <a:r>
              <a:rPr lang="ru-RU" dirty="0"/>
              <a:t>Результаты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5570011"/>
              </p:ext>
            </p:extLst>
          </p:nvPr>
        </p:nvGraphicFramePr>
        <p:xfrm>
          <a:off x="304800" y="1495426"/>
          <a:ext cx="11658603" cy="49238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3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7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7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52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871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51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Группа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Живые клетки, (%)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Апоптоз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(%)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Некроз, (%)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Мертвые клетки, (%)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Внутриклеточный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H2O2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(%)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 митохондриальный потенциал, (%)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Нативная сперма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73,98 ± 1,55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3,18 ± 0,88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6,64 ± 1,14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16,20 ± 1,18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35,37 ± 2,49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76,30 ± 8,33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52,94 ± 4,43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2,34 ± 0,52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19,94 ± 1,87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24,90 ± 6,88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41,37 ± 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62,81 ± 5,73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56,59 ± 13,79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0,70 ± 0,06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12,93 ± 4,43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34,33 ± 14,29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12,69 ± 3,19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64,04 ± 13,63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S200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51,49 ± 8,69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1,01 ± 0,31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18,90 ± 0,40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19,92 ± 0,49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10,02 ± 3,79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52,01 ± 16,61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C100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50,30 ± 3,23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2,48 ± 0,66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23,77 ± 0,59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20,24 ± 1,95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13,92 ± 6,55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72,65 ± 5,34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8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C200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58,21 ± 7,11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1,90 ± 0,55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13,16 ± 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13,72 ± 2,30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12,84 ± 6,20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64,38 ± 8,49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0858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	</a:t>
            </a:r>
            <a:r>
              <a:rPr lang="ru-RU" sz="2600" dirty="0"/>
              <a:t>Использование ферментативных антиоксидантов снижает долю клеток с повышенным внутриклеточным пероксидом водорода, увеличивает как жизнеспособность клеток, так и митохондриальный потенциал и позволяет улучшить качественные показатели.</a:t>
            </a:r>
          </a:p>
          <a:p>
            <a:pPr marL="0" indent="0" algn="just">
              <a:buNone/>
            </a:pPr>
            <a:r>
              <a:rPr lang="ru-RU" sz="2600" dirty="0"/>
              <a:t>	Наилучшие показатели были получены в группах с добавлением </a:t>
            </a:r>
            <a:r>
              <a:rPr lang="ru-RU" sz="2600" dirty="0" err="1"/>
              <a:t>супероксиддисмутазы</a:t>
            </a:r>
            <a:r>
              <a:rPr lang="ru-RU" sz="2600" dirty="0"/>
              <a:t> в количестве 50МЕ и с добавлением каталазы в количестве 200 </a:t>
            </a:r>
            <a:r>
              <a:rPr lang="el-GR" sz="2600" dirty="0"/>
              <a:t>μ</a:t>
            </a:r>
            <a:r>
              <a:rPr lang="ru-RU" sz="2600" dirty="0"/>
              <a:t>г на мл. </a:t>
            </a:r>
          </a:p>
          <a:p>
            <a:pPr marL="0" indent="0">
              <a:buNone/>
            </a:pPr>
            <a:endParaRPr lang="ru-RU" sz="26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3969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558" y="-395661"/>
            <a:ext cx="12341558" cy="82124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383" y="8625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/>
              <a:t>Спасибо за внимание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3860" y="5694765"/>
            <a:ext cx="10515600" cy="116323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Исследования выполнены в рамках </a:t>
            </a:r>
            <a:r>
              <a:rPr lang="ru-RU" dirty="0" err="1"/>
              <a:t>госзадания</a:t>
            </a:r>
            <a:r>
              <a:rPr lang="ru-RU" dirty="0"/>
              <a:t> № 121052600357 - 8</a:t>
            </a:r>
          </a:p>
        </p:txBody>
      </p:sp>
    </p:spTree>
    <p:extLst>
      <p:ext uri="{BB962C8B-B14F-4D97-AF65-F5344CB8AC3E}">
        <p14:creationId xmlns:p14="http://schemas.microsoft.com/office/powerpoint/2010/main" val="5446265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744</Words>
  <Application>Microsoft Office PowerPoint</Application>
  <PresentationFormat>Широкоэкранный</PresentationFormat>
  <Paragraphs>77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 </vt:lpstr>
      <vt:lpstr>Введение</vt:lpstr>
      <vt:lpstr>Цель исследования</vt:lpstr>
      <vt:lpstr>Материалы и методы</vt:lpstr>
      <vt:lpstr>Криоконсервация спермы </vt:lpstr>
      <vt:lpstr>Проточная цитометрия</vt:lpstr>
      <vt:lpstr>Проточная цитометрия</vt:lpstr>
      <vt:lpstr>Результаты</vt:lpstr>
      <vt:lpstr>Выводы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</dc:creator>
  <cp:lastModifiedBy>Антон Курочкин</cp:lastModifiedBy>
  <cp:revision>33</cp:revision>
  <dcterms:created xsi:type="dcterms:W3CDTF">2021-11-24T07:43:04Z</dcterms:created>
  <dcterms:modified xsi:type="dcterms:W3CDTF">2023-06-26T11:25:48Z</dcterms:modified>
</cp:coreProperties>
</file>