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7" r:id="rId4"/>
    <p:sldId id="274" r:id="rId5"/>
    <p:sldId id="271" r:id="rId6"/>
    <p:sldId id="272" r:id="rId7"/>
    <p:sldId id="273" r:id="rId8"/>
    <p:sldId id="260" r:id="rId9"/>
    <p:sldId id="261" r:id="rId10"/>
    <p:sldId id="262" r:id="rId11"/>
    <p:sldId id="270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55" d="100"/>
          <a:sy n="155" d="100"/>
        </p:scale>
        <p:origin x="498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4B329-2AA1-40BB-B799-BBFD0CD985C4}" type="datetimeFigureOut">
              <a:rPr lang="ru-RU" smtClean="0"/>
              <a:t>30.08.2024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ADB90-5E68-42F8-81D6-A54EAC2F43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62916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4B329-2AA1-40BB-B799-BBFD0CD985C4}" type="datetimeFigureOut">
              <a:rPr lang="ru-RU" smtClean="0"/>
              <a:t>30.08.2024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ADB90-5E68-42F8-81D6-A54EAC2F43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4289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4B329-2AA1-40BB-B799-BBFD0CD985C4}" type="datetimeFigureOut">
              <a:rPr lang="ru-RU" smtClean="0"/>
              <a:t>30.08.2024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ADB90-5E68-42F8-81D6-A54EAC2F43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21491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4B329-2AA1-40BB-B799-BBFD0CD985C4}" type="datetimeFigureOut">
              <a:rPr lang="ru-RU" smtClean="0"/>
              <a:t>30.08.2024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ADB90-5E68-42F8-81D6-A54EAC2F43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32387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4B329-2AA1-40BB-B799-BBFD0CD985C4}" type="datetimeFigureOut">
              <a:rPr lang="ru-RU" smtClean="0"/>
              <a:t>30.08.2024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ADB90-5E68-42F8-81D6-A54EAC2F43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3439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4B329-2AA1-40BB-B799-BBFD0CD985C4}" type="datetimeFigureOut">
              <a:rPr lang="ru-RU" smtClean="0"/>
              <a:t>30.08.2024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ADB90-5E68-42F8-81D6-A54EAC2F43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56237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4B329-2AA1-40BB-B799-BBFD0CD985C4}" type="datetimeFigureOut">
              <a:rPr lang="ru-RU" smtClean="0"/>
              <a:t>30.08.2024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ADB90-5E68-42F8-81D6-A54EAC2F43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66776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4B329-2AA1-40BB-B799-BBFD0CD985C4}" type="datetimeFigureOut">
              <a:rPr lang="ru-RU" smtClean="0"/>
              <a:t>30.08.2024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ADB90-5E68-42F8-81D6-A54EAC2F43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84123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4B329-2AA1-40BB-B799-BBFD0CD985C4}" type="datetimeFigureOut">
              <a:rPr lang="ru-RU" smtClean="0"/>
              <a:t>30.08.2024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ADB90-5E68-42F8-81D6-A54EAC2F43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98094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4B329-2AA1-40BB-B799-BBFD0CD985C4}" type="datetimeFigureOut">
              <a:rPr lang="ru-RU" smtClean="0"/>
              <a:t>30.08.2024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ADB90-5E68-42F8-81D6-A54EAC2F43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17654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4B329-2AA1-40BB-B799-BBFD0CD985C4}" type="datetimeFigureOut">
              <a:rPr lang="ru-RU" smtClean="0"/>
              <a:t>30.08.2024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ADB90-5E68-42F8-81D6-A54EAC2F43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18960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D4B329-2AA1-40BB-B799-BBFD0CD985C4}" type="datetimeFigureOut">
              <a:rPr lang="ru-RU" smtClean="0"/>
              <a:t>30.08.2024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DADB90-5E68-42F8-81D6-A54EAC2F43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89421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3464392"/>
            <a:ext cx="12192000" cy="1053820"/>
          </a:xfrm>
        </p:spPr>
        <p:txBody>
          <a:bodyPr>
            <a:normAutofit fontScale="90000"/>
          </a:bodyPr>
          <a:lstStyle/>
          <a:p>
            <a:r>
              <a:rPr lang="ru-RU" dirty="0"/>
              <a:t>Поиск полиморфных вариантов в генах ассоциированных с живой массой у радужной форели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4892956"/>
            <a:ext cx="9144000" cy="1655762"/>
          </a:xfrm>
        </p:spPr>
        <p:txBody>
          <a:bodyPr>
            <a:normAutofit fontScale="85000" lnSpcReduction="20000"/>
          </a:bodyPr>
          <a:lstStyle/>
          <a:p>
            <a:r>
              <a:rPr lang="ru-RU" altLang="ru-RU" sz="4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Щербаков Юрий Сергеевич</a:t>
            </a:r>
          </a:p>
          <a:p>
            <a:r>
              <a:rPr lang="ru-RU" alt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Кандидат биологических наук</a:t>
            </a:r>
          </a:p>
          <a:p>
            <a:r>
              <a:rPr lang="ru-RU" alt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Младший научный сотрудник лаборатории </a:t>
            </a:r>
          </a:p>
          <a:p>
            <a:r>
              <a:rPr lang="ru-RU" alt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молекулярной генетики ВНИИГРЖ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322"/>
            <a:ext cx="2138082" cy="213808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6471" y="0"/>
            <a:ext cx="3675529" cy="2097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59475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878541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Семейство лососевые</a:t>
            </a:r>
            <a:endParaRPr lang="ru-RU" dirty="0"/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3272" y="733485"/>
            <a:ext cx="7818076" cy="6124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87715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246093"/>
          </a:xfrm>
        </p:spPr>
        <p:txBody>
          <a:bodyPr/>
          <a:lstStyle/>
          <a:p>
            <a:pPr algn="ctr"/>
            <a:r>
              <a:rPr lang="ru-RU" dirty="0" smtClean="0"/>
              <a:t>Дупликация генома атлантического лосося</a:t>
            </a:r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14" r="82310" b="28279"/>
          <a:stretch/>
        </p:blipFill>
        <p:spPr>
          <a:xfrm>
            <a:off x="482094" y="1289342"/>
            <a:ext cx="4812777" cy="4522853"/>
          </a:xfr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6683" y="1370103"/>
            <a:ext cx="4557345" cy="436133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82093" y="5812196"/>
            <a:ext cx="48127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График дупликации генома Атлантического лосося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6936683" y="5800397"/>
            <a:ext cx="4557345" cy="6522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График дупликации генома радужной форели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683244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211" y="1122363"/>
            <a:ext cx="11669577" cy="470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3496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864972"/>
          </a:xfrm>
        </p:spPr>
        <p:txBody>
          <a:bodyPr>
            <a:norm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Схема измерения метрических показателей у рыбы</a:t>
            </a: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-2" y="5148616"/>
            <a:ext cx="12192000" cy="1118243"/>
          </a:xfrm>
        </p:spPr>
        <p:txBody>
          <a:bodyPr>
            <a:normAutofit fontScale="92500" lnSpcReduction="10000"/>
          </a:bodyPr>
          <a:lstStyle/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– длина тела по Смиту; Б – длина тела до конца чешуйчатого покрова; В – длина головы; </a:t>
            </a:r>
          </a:p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 – высота тела; Д – толщина тела.</a:t>
            </a:r>
          </a:p>
          <a:p>
            <a:r>
              <a:rPr lang="ru-RU" dirty="0"/>
              <a:t> </a:t>
            </a:r>
          </a:p>
          <a:p>
            <a:endParaRPr lang="ru-RU" dirty="0"/>
          </a:p>
        </p:txBody>
      </p:sp>
      <p:pic>
        <p:nvPicPr>
          <p:cNvPr id="6" name="Рисунок 5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6211" y="1306505"/>
            <a:ext cx="6619575" cy="373994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4381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9722" y="56342"/>
            <a:ext cx="12004652" cy="82098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Таблица 3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Размерно-весовые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показатели самок радужной форели </a:t>
            </a:r>
            <a:b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различными генотипами гена 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BMP-2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664804" y="4639962"/>
            <a:ext cx="4687390" cy="345990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Самка радужной форели в возрасте 4 лет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8706096"/>
              </p:ext>
            </p:extLst>
          </p:nvPr>
        </p:nvGraphicFramePr>
        <p:xfrm>
          <a:off x="790462" y="1068906"/>
          <a:ext cx="5498703" cy="544310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34253">
                  <a:extLst>
                    <a:ext uri="{9D8B030D-6E8A-4147-A177-3AD203B41FA5}">
                      <a16:colId xmlns:a16="http://schemas.microsoft.com/office/drawing/2014/main" val="2098872455"/>
                    </a:ext>
                  </a:extLst>
                </a:gridCol>
                <a:gridCol w="1229906">
                  <a:extLst>
                    <a:ext uri="{9D8B030D-6E8A-4147-A177-3AD203B41FA5}">
                      <a16:colId xmlns:a16="http://schemas.microsoft.com/office/drawing/2014/main" val="1169892523"/>
                    </a:ext>
                  </a:extLst>
                </a:gridCol>
                <a:gridCol w="1167272">
                  <a:extLst>
                    <a:ext uri="{9D8B030D-6E8A-4147-A177-3AD203B41FA5}">
                      <a16:colId xmlns:a16="http://schemas.microsoft.com/office/drawing/2014/main" val="764484061"/>
                    </a:ext>
                  </a:extLst>
                </a:gridCol>
                <a:gridCol w="1167272">
                  <a:extLst>
                    <a:ext uri="{9D8B030D-6E8A-4147-A177-3AD203B41FA5}">
                      <a16:colId xmlns:a16="http://schemas.microsoft.com/office/drawing/2014/main" val="4012809549"/>
                    </a:ext>
                  </a:extLst>
                </a:gridCol>
              </a:tblGrid>
              <a:tr h="14711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30" marR="353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Генотип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30" marR="353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1897234"/>
                  </a:ext>
                </a:extLst>
              </a:tr>
              <a:tr h="147111"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BMP-2</a:t>
                      </a:r>
                      <a:r>
                        <a:rPr lang="ru-RU" sz="9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(1)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30" marR="353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3603253"/>
                  </a:ext>
                </a:extLst>
              </a:tr>
              <a:tr h="14711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30" marR="353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АА=9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30" marR="353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AG=6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30" marR="353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GG=0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30" marR="353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4552512"/>
                  </a:ext>
                </a:extLst>
              </a:tr>
              <a:tr h="14711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Масса рыбы, г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30" marR="353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3111,67±288,39</a:t>
                      </a:r>
                      <a:endParaRPr lang="ru-RU" sz="9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30" marR="353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3498,13±164,20</a:t>
                      </a:r>
                      <a:endParaRPr lang="ru-RU" sz="9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30" marR="353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9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30" marR="353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1197079"/>
                  </a:ext>
                </a:extLst>
              </a:tr>
              <a:tr h="14711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Длина тела по Смиту, см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30" marR="353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56,83±4,16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30" marR="353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56,18±1,11</a:t>
                      </a:r>
                      <a:endParaRPr lang="ru-RU" sz="9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30" marR="353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9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30" marR="353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5561168"/>
                  </a:ext>
                </a:extLst>
              </a:tr>
              <a:tr h="29422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Длина тела чешуйчатого покрова, см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30" marR="353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49,50±1,10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30" marR="353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51,90±0,99</a:t>
                      </a:r>
                      <a:endParaRPr lang="ru-RU" sz="9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30" marR="353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9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30" marR="353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2305413"/>
                  </a:ext>
                </a:extLst>
              </a:tr>
              <a:tr h="14711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Длина головы, см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30" marR="353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10,23±0,13 </a:t>
                      </a:r>
                      <a:r>
                        <a:rPr lang="ru-RU" sz="900" baseline="300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endParaRPr lang="ru-RU" sz="9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30" marR="353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10,95±0,23 </a:t>
                      </a:r>
                      <a:r>
                        <a:rPr lang="en-US" sz="900" baseline="300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ru-RU" sz="9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30" marR="353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9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30" marR="353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5802964"/>
                  </a:ext>
                </a:extLst>
              </a:tr>
              <a:tr h="14711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Высота тела, см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30" marR="353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16,53±0,48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30" marR="353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17,00±0,32</a:t>
                      </a:r>
                      <a:endParaRPr lang="ru-RU" sz="9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30" marR="353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9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30" marR="353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3754086"/>
                  </a:ext>
                </a:extLst>
              </a:tr>
              <a:tr h="14711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Толщина тела, см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30" marR="353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7,37±0,34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30" marR="353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7,53±0,16</a:t>
                      </a:r>
                      <a:endParaRPr lang="ru-RU" sz="9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30" marR="353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9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30" marR="353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8068614"/>
                  </a:ext>
                </a:extLst>
              </a:tr>
              <a:tr h="147111"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BMP-2</a:t>
                      </a:r>
                      <a:r>
                        <a:rPr lang="ru-RU" sz="9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(2)</a:t>
                      </a:r>
                      <a:endParaRPr lang="en-US" sz="9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30" marR="353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8978635"/>
                  </a:ext>
                </a:extLst>
              </a:tr>
              <a:tr h="14711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30" marR="353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GG=8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30" marR="353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GT=8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30" marR="353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TT=0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30" marR="353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6634588"/>
                  </a:ext>
                </a:extLst>
              </a:tr>
              <a:tr h="14711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Масса рыбы, г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30" marR="353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3350,63±203,89</a:t>
                      </a:r>
                      <a:endParaRPr lang="ru-RU" sz="9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30" marR="353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3534,44±108,20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30" marR="353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30" marR="353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7637906"/>
                  </a:ext>
                </a:extLst>
              </a:tr>
              <a:tr h="14711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Длина тела по Смиту, см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30" marR="353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55,18±1,09</a:t>
                      </a:r>
                      <a:endParaRPr lang="ru-RU" sz="9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30" marR="353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58,63±1,28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30" marR="353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9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30" marR="353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4667174"/>
                  </a:ext>
                </a:extLst>
              </a:tr>
              <a:tr h="29422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Длина тела чешуйчатого покрова, см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30" marR="353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50,96±1,02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30" marR="353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53,58±0,90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30" marR="353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9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30" marR="353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0220005"/>
                  </a:ext>
                </a:extLst>
              </a:tr>
              <a:tr h="14711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Длина головы, см</a:t>
                      </a:r>
                      <a:endParaRPr lang="ru-RU" sz="9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30" marR="353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10,55±0,21</a:t>
                      </a:r>
                      <a:r>
                        <a:rPr lang="ru-RU" sz="900" baseline="300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endParaRPr lang="ru-RU" sz="9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30" marR="353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11,13±0,17 </a:t>
                      </a:r>
                      <a:r>
                        <a:rPr lang="en-US" sz="900" baseline="300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ru-RU" sz="9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30" marR="353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9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30" marR="353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6630918"/>
                  </a:ext>
                </a:extLst>
              </a:tr>
              <a:tr h="14711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Высота тела, см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30" marR="353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16,64±0,32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30" marR="353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17,39±0,13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30" marR="353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9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30" marR="353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9136952"/>
                  </a:ext>
                </a:extLst>
              </a:tr>
              <a:tr h="14711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Толщина тела, см</a:t>
                      </a:r>
                      <a:endParaRPr lang="ru-RU" sz="9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30" marR="353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7,36±0,21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30" marR="353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7,61±0,13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30" marR="353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9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30" marR="353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2841880"/>
                  </a:ext>
                </a:extLst>
              </a:tr>
              <a:tr h="147111"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BMP-2</a:t>
                      </a:r>
                      <a:r>
                        <a:rPr lang="ru-RU" sz="9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(3)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30" marR="353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8257320"/>
                  </a:ext>
                </a:extLst>
              </a:tr>
              <a:tr h="14711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9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30" marR="353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AA=5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30" marR="353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AG=8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30" marR="353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GG=3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30" marR="353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2601847"/>
                  </a:ext>
                </a:extLst>
              </a:tr>
              <a:tr h="14711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Масса рыбы, г</a:t>
                      </a:r>
                      <a:endParaRPr lang="ru-RU" sz="9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30" marR="353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3648,00±171,96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30" marR="353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3498,13±164,20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30" marR="353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3111,67±288,39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30" marR="353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1005142"/>
                  </a:ext>
                </a:extLst>
              </a:tr>
              <a:tr h="14711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Длина тела по Смиту, см</a:t>
                      </a:r>
                      <a:endParaRPr lang="ru-RU" sz="9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30" marR="353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58,88±1,31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30" marR="353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56,18±1,11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30" marR="353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56,83±4.16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30" marR="353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1579563"/>
                  </a:ext>
                </a:extLst>
              </a:tr>
              <a:tr h="29422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Длина тела чешуйчатого покрова, см</a:t>
                      </a:r>
                      <a:endParaRPr lang="ru-RU" sz="9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30" marR="353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54,84±1,16 </a:t>
                      </a:r>
                      <a:r>
                        <a:rPr lang="ru-RU" sz="900" baseline="300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endParaRPr lang="ru-RU" sz="9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30" marR="353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51,90±0,99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30" marR="353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49,50±1,10 </a:t>
                      </a:r>
                      <a:r>
                        <a:rPr lang="en-US" sz="900" baseline="300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ru-RU" sz="9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30" marR="353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150543"/>
                  </a:ext>
                </a:extLst>
              </a:tr>
              <a:tr h="14711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Длина головы, см</a:t>
                      </a:r>
                      <a:endParaRPr lang="ru-RU" sz="9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30" marR="353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11,16±0,24</a:t>
                      </a:r>
                      <a:r>
                        <a:rPr lang="ru-RU" sz="900" baseline="300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900" baseline="300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ru-RU" sz="9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30" marR="353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10,95±0,23 </a:t>
                      </a:r>
                      <a:r>
                        <a:rPr lang="en-US" sz="900" baseline="300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ru-RU" sz="9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30" marR="353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10,23±0,13 </a:t>
                      </a:r>
                      <a:r>
                        <a:rPr lang="en-US" sz="900" baseline="300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ru-RU" sz="9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30" marR="353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0228711"/>
                  </a:ext>
                </a:extLst>
              </a:tr>
              <a:tr h="14711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Высота тела, см</a:t>
                      </a:r>
                      <a:endParaRPr lang="ru-RU" sz="9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30" marR="353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17,36±0,21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30" marR="353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17,00±0,32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30" marR="353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16,53±0,48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30" marR="353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9325884"/>
                  </a:ext>
                </a:extLst>
              </a:tr>
              <a:tr h="14711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Толщина тела, см</a:t>
                      </a:r>
                      <a:endParaRPr lang="ru-RU" sz="9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30" marR="353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7,66±0,22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30" marR="353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7,53±0,16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30" marR="353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7,37±0,34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30" marR="353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9607303"/>
                  </a:ext>
                </a:extLst>
              </a:tr>
              <a:tr h="147111"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BMP-2 (4)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30" marR="353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9587970"/>
                  </a:ext>
                </a:extLst>
              </a:tr>
              <a:tr h="14711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9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30" marR="353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CC=4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30" marR="353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CG=8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30" marR="353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GG=4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30" marR="353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7170176"/>
                  </a:ext>
                </a:extLst>
              </a:tr>
              <a:tr h="14711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Масса рыбы, г</a:t>
                      </a:r>
                      <a:endParaRPr lang="ru-RU" sz="9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30" marR="353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3236,25±177,22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30" marR="353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3502,50±203,59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30" marR="353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3648,75±90,05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30" marR="353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1033552"/>
                  </a:ext>
                </a:extLst>
              </a:tr>
              <a:tr h="14711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Длина тела по Смиту, см</a:t>
                      </a:r>
                      <a:endParaRPr lang="ru-RU" sz="9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30" marR="353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54,50±0,69 </a:t>
                      </a:r>
                      <a:r>
                        <a:rPr lang="ru-RU" sz="900" baseline="300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endParaRPr lang="ru-RU" sz="9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30" marR="353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56,31±1,33 </a:t>
                      </a:r>
                      <a:r>
                        <a:rPr lang="en-US" sz="900" baseline="300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ru-RU" sz="9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30" marR="353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61,45±1,20</a:t>
                      </a:r>
                      <a:r>
                        <a:rPr lang="ru-RU" sz="900" baseline="300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900" baseline="300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ru-RU" sz="9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30" marR="353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8890222"/>
                  </a:ext>
                </a:extLst>
              </a:tr>
              <a:tr h="29422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Длина тела чешуйчатого покрова, см</a:t>
                      </a:r>
                      <a:endParaRPr lang="ru-RU" sz="9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30" marR="353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50,50±0,92 </a:t>
                      </a:r>
                      <a:r>
                        <a:rPr lang="en-US" sz="900" baseline="300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ru-RU" sz="9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30" marR="353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52,16±1,22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30" marR="353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54,65±1,22 </a:t>
                      </a:r>
                      <a:r>
                        <a:rPr lang="en-US" sz="900" baseline="300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ru-RU" sz="9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30" marR="353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3956031"/>
                  </a:ext>
                </a:extLst>
              </a:tr>
              <a:tr h="14711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Длина головы, см</a:t>
                      </a:r>
                      <a:endParaRPr lang="ru-RU" sz="9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30" marR="353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10,53±0,21</a:t>
                      </a:r>
                      <a:endParaRPr lang="ru-RU" sz="9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30" marR="353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10,86±0,24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30" marR="353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11,28±0,28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30" marR="353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4548256"/>
                  </a:ext>
                </a:extLst>
              </a:tr>
              <a:tr h="14711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Высота тела, см</a:t>
                      </a:r>
                      <a:endParaRPr lang="ru-RU" sz="9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30" marR="353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16,73±0,26</a:t>
                      </a:r>
                      <a:endParaRPr lang="ru-RU" sz="9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30" marR="353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17,04±0,37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30" marR="353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17,30±0,12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30" marR="353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8234807"/>
                  </a:ext>
                </a:extLst>
              </a:tr>
              <a:tr h="14711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Толщина тела, см</a:t>
                      </a:r>
                      <a:endParaRPr lang="ru-RU" sz="9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30" marR="353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7,55±0,27</a:t>
                      </a:r>
                      <a:endParaRPr lang="ru-RU" sz="9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30" marR="353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7,45±0,18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30" marR="353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7,70±0,17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30" marR="353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7880819"/>
                  </a:ext>
                </a:extLst>
              </a:tr>
            </a:tbl>
          </a:graphicData>
        </a:graphic>
      </p:graphicFrame>
      <p:pic>
        <p:nvPicPr>
          <p:cNvPr id="7" name="Рисунок 6" descr="C:\Users\ЮрчеГ\AppData\Local\Microsoft\Windows\INetCache\Content.Word\Самка №13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0728" y="1285149"/>
            <a:ext cx="4415542" cy="3175643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Прямоугольник 8"/>
          <p:cNvSpPr/>
          <p:nvPr/>
        </p:nvSpPr>
        <p:spPr>
          <a:xfrm>
            <a:off x="6412732" y="6204232"/>
            <a:ext cx="276421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Примечания: </a:t>
            </a:r>
            <a:r>
              <a:rPr lang="en-US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-</a:t>
            </a:r>
            <a:r>
              <a:rPr lang="en-US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b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при </a:t>
            </a: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Р </a:t>
            </a:r>
            <a:r>
              <a:rPr lang="ru-RU" sz="14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&lt;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0,01-0,05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665202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83289" y="112684"/>
            <a:ext cx="11821300" cy="92381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Таблица 4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Размерно-весовые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показатели самцов радужной форели </a:t>
            </a:r>
            <a:b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различными генотипами гена 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BMP-2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3289" y="6122772"/>
            <a:ext cx="11881085" cy="735227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Самец радужной форели в возрасте 2 лет 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7201267"/>
              </p:ext>
            </p:extLst>
          </p:nvPr>
        </p:nvGraphicFramePr>
        <p:xfrm>
          <a:off x="510682" y="1434253"/>
          <a:ext cx="11141740" cy="114141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420514">
                  <a:extLst>
                    <a:ext uri="{9D8B030D-6E8A-4147-A177-3AD203B41FA5}">
                      <a16:colId xmlns:a16="http://schemas.microsoft.com/office/drawing/2014/main" val="2450485948"/>
                    </a:ext>
                  </a:extLst>
                </a:gridCol>
                <a:gridCol w="2578199">
                  <a:extLst>
                    <a:ext uri="{9D8B030D-6E8A-4147-A177-3AD203B41FA5}">
                      <a16:colId xmlns:a16="http://schemas.microsoft.com/office/drawing/2014/main" val="3820089432"/>
                    </a:ext>
                  </a:extLst>
                </a:gridCol>
                <a:gridCol w="2578199">
                  <a:extLst>
                    <a:ext uri="{9D8B030D-6E8A-4147-A177-3AD203B41FA5}">
                      <a16:colId xmlns:a16="http://schemas.microsoft.com/office/drawing/2014/main" val="2063858146"/>
                    </a:ext>
                  </a:extLst>
                </a:gridCol>
                <a:gridCol w="2564828">
                  <a:extLst>
                    <a:ext uri="{9D8B030D-6E8A-4147-A177-3AD203B41FA5}">
                      <a16:colId xmlns:a16="http://schemas.microsoft.com/office/drawing/2014/main" val="358615082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Генотип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1024072"/>
                  </a:ext>
                </a:extLst>
              </a:tr>
              <a:tr h="0"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BMP-2 (4)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246589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CC=2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CG=9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GG=5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141459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Масса рыбы, г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542,50±57,50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702,22±49,42</a:t>
                      </a:r>
                      <a:r>
                        <a:rPr lang="ru-RU" sz="1400" baseline="300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endParaRPr lang="ru-RU" sz="12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558,00±44,68</a:t>
                      </a:r>
                      <a:r>
                        <a:rPr lang="en-US" sz="1400" baseline="300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ru-RU" sz="12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769264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Длина тела по Смиту, см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33,05±0,95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36,12±0,81</a:t>
                      </a:r>
                      <a:r>
                        <a:rPr lang="en-US" sz="1400" baseline="300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ru-RU" sz="12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33,58±1,26</a:t>
                      </a:r>
                      <a:r>
                        <a:rPr lang="en-US" sz="1400" baseline="300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ru-RU" sz="12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7889055"/>
                  </a:ext>
                </a:extLst>
              </a:tr>
            </a:tbl>
          </a:graphicData>
        </a:graphic>
      </p:graphicFrame>
      <p:pic>
        <p:nvPicPr>
          <p:cNvPr id="6" name="Рисунок 5" descr="Самец №7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8070" y="3013115"/>
            <a:ext cx="4666963" cy="313218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DF53406-6992-2C89-246C-8D3CF94F9CA7}"/>
              </a:ext>
            </a:extLst>
          </p:cNvPr>
          <p:cNvSpPr txBox="1"/>
          <p:nvPr/>
        </p:nvSpPr>
        <p:spPr>
          <a:xfrm>
            <a:off x="510682" y="2575668"/>
            <a:ext cx="60944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Примечания: </a:t>
            </a:r>
            <a:r>
              <a:rPr lang="en-US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-</a:t>
            </a:r>
            <a:r>
              <a:rPr lang="en-US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b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при </a:t>
            </a:r>
            <a:r>
              <a:rPr lang="ru-RU" sz="1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Р </a:t>
            </a:r>
            <a:r>
              <a:rPr lang="ru-RU" sz="18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&lt;</a:t>
            </a: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0,01-0,05</a:t>
            </a: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2400152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3288" y="97343"/>
            <a:ext cx="11881085" cy="799128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Размерно-весовые показатели мальков радужной форели с различными генотипами гена 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FAM60A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4881885"/>
              </p:ext>
            </p:extLst>
          </p:nvPr>
        </p:nvGraphicFramePr>
        <p:xfrm>
          <a:off x="183289" y="1020187"/>
          <a:ext cx="11881085" cy="535783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115219">
                  <a:extLst>
                    <a:ext uri="{9D8B030D-6E8A-4147-A177-3AD203B41FA5}">
                      <a16:colId xmlns:a16="http://schemas.microsoft.com/office/drawing/2014/main" val="2789806535"/>
                    </a:ext>
                  </a:extLst>
                </a:gridCol>
                <a:gridCol w="2948886">
                  <a:extLst>
                    <a:ext uri="{9D8B030D-6E8A-4147-A177-3AD203B41FA5}">
                      <a16:colId xmlns:a16="http://schemas.microsoft.com/office/drawing/2014/main" val="2827162995"/>
                    </a:ext>
                  </a:extLst>
                </a:gridCol>
                <a:gridCol w="2948886">
                  <a:extLst>
                    <a:ext uri="{9D8B030D-6E8A-4147-A177-3AD203B41FA5}">
                      <a16:colId xmlns:a16="http://schemas.microsoft.com/office/drawing/2014/main" val="918955155"/>
                    </a:ext>
                  </a:extLst>
                </a:gridCol>
                <a:gridCol w="2868094">
                  <a:extLst>
                    <a:ext uri="{9D8B030D-6E8A-4147-A177-3AD203B41FA5}">
                      <a16:colId xmlns:a16="http://schemas.microsoft.com/office/drawing/2014/main" val="2582949019"/>
                    </a:ext>
                  </a:extLst>
                </a:gridCol>
              </a:tblGrid>
              <a:tr h="174784"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6" marR="4668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Генотип</a:t>
                      </a:r>
                      <a:endParaRPr lang="ru-RU" sz="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6" marR="4668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2555897"/>
                  </a:ext>
                </a:extLst>
              </a:tr>
              <a:tr h="18560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FAM60A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_1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6" marR="4668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2770749"/>
                  </a:ext>
                </a:extLst>
              </a:tr>
              <a:tr h="18560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AA=26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6" marR="4668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AT=45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6" marR="4668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TT=29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6" marR="4668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6838767"/>
                  </a:ext>
                </a:extLst>
              </a:tr>
              <a:tr h="18560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Масса рыбы, г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6" marR="4668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0,1373±0,0037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6" marR="4668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0,1251±0,0056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6" marR="4668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0,1286±0,0071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6" marR="4668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0694387"/>
                  </a:ext>
                </a:extLst>
              </a:tr>
              <a:tr h="18560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Длина тела по Смиту, см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6" marR="4668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2,38±0,01</a:t>
                      </a:r>
                      <a:r>
                        <a:rPr lang="en-US" sz="1200" baseline="300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ru-RU" sz="12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6" marR="4668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2,28±0,02</a:t>
                      </a:r>
                      <a:r>
                        <a:rPr lang="en-US" sz="1200" baseline="300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ru-RU" sz="120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6" marR="4668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2,35±0,02</a:t>
                      </a:r>
                      <a:r>
                        <a:rPr lang="en-US" sz="1200" baseline="300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ru-RU" sz="12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6" marR="4668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0739513"/>
                  </a:ext>
                </a:extLst>
              </a:tr>
              <a:tr h="35773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Длина тела чешуйчатого покрова, см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6" marR="4668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2,12±0,01</a:t>
                      </a:r>
                      <a:r>
                        <a:rPr lang="en-US" sz="1200" baseline="300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ru-RU" sz="12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6" marR="4668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2,01±0,02</a:t>
                      </a:r>
                      <a:r>
                        <a:rPr lang="en-US" sz="1200" baseline="300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ru-RU" sz="120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6" marR="4668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2,09±0,01</a:t>
                      </a:r>
                      <a:r>
                        <a:rPr lang="en-US" sz="1200" baseline="300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ru-RU" sz="12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6" marR="4668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3780256"/>
                  </a:ext>
                </a:extLst>
              </a:tr>
              <a:tr h="18560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Длина головы, см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6" marR="4668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0,43±0,01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6" marR="4668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0,40±0,01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6" marR="4668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0,41±0,01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6" marR="4668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1777707"/>
                  </a:ext>
                </a:extLst>
              </a:tr>
              <a:tr h="18560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Высота тела, см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6" marR="4668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0,47±0,01</a:t>
                      </a:r>
                      <a:r>
                        <a:rPr lang="en-US" sz="1200" baseline="300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ru-RU" sz="12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6" marR="4668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0,44±0,01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6" marR="4668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0,41±0,01</a:t>
                      </a:r>
                      <a:r>
                        <a:rPr lang="en-US" sz="1200" baseline="300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ru-RU" sz="12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6" marR="4668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5379702"/>
                  </a:ext>
                </a:extLst>
              </a:tr>
              <a:tr h="18560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Толщина тела, см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6" marR="4668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0,39±0,01</a:t>
                      </a:r>
                      <a:r>
                        <a:rPr lang="en-US" sz="1200" baseline="300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ru-RU" sz="12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6" marR="4668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0,38±0,01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6" marR="4668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0,35±0,01</a:t>
                      </a:r>
                      <a:r>
                        <a:rPr lang="en-US" sz="1200" baseline="300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ru-RU" sz="12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6" marR="4668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7964061"/>
                  </a:ext>
                </a:extLst>
              </a:tr>
              <a:tr h="19516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6" marR="4668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FAM60A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_2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6" marR="4668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5544600"/>
                  </a:ext>
                </a:extLst>
              </a:tr>
              <a:tr h="19516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6" marR="4668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AA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=60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6" marR="4668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=27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6" marR="4668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CC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=13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6" marR="4668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1627234"/>
                  </a:ext>
                </a:extLst>
              </a:tr>
              <a:tr h="18560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Масса рыбы, г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6" marR="4668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0,1396±0,0034</a:t>
                      </a:r>
                      <a:r>
                        <a:rPr lang="en-US" sz="1200" baseline="300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ab</a:t>
                      </a:r>
                      <a:endParaRPr lang="ru-RU" sz="120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6" marR="4668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0,1068±0,0028</a:t>
                      </a:r>
                      <a:r>
                        <a:rPr lang="en-US" sz="1200" baseline="300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ru-RU" sz="12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6" marR="4668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0,1704±0,0059</a:t>
                      </a:r>
                      <a:r>
                        <a:rPr lang="en-US" sz="1200" baseline="300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ru-RU" sz="12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6" marR="4668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4406828"/>
                  </a:ext>
                </a:extLst>
              </a:tr>
              <a:tr h="18560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Длина тела по Смиту, см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6" marR="4668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2,39±0,01</a:t>
                      </a:r>
                      <a:r>
                        <a:rPr lang="en-US" sz="1200" baseline="300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ru-RU" sz="12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6" marR="4668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2,27±0,01</a:t>
                      </a:r>
                      <a:r>
                        <a:rPr lang="en-US" sz="1200" baseline="300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ru-RU" sz="12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6" marR="4668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2,39±0,02</a:t>
                      </a:r>
                      <a:r>
                        <a:rPr lang="en-US" sz="1200" baseline="300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ru-RU" sz="12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6" marR="4668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3064357"/>
                  </a:ext>
                </a:extLst>
              </a:tr>
              <a:tr h="35773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Длина тела чешуйчатого покрова, см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6" marR="4668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2,12±0,02</a:t>
                      </a:r>
                      <a:r>
                        <a:rPr lang="en-US" sz="1200" baseline="300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ru-RU" sz="120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6" marR="4668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2,00±0,01</a:t>
                      </a:r>
                      <a:r>
                        <a:rPr lang="en-US" sz="1200" baseline="300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ru-RU" sz="12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6" marR="4668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2,14±0,02</a:t>
                      </a:r>
                      <a:r>
                        <a:rPr lang="en-US" sz="1200" baseline="300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ru-RU" sz="12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6" marR="4668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780974"/>
                  </a:ext>
                </a:extLst>
              </a:tr>
              <a:tr h="18560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Длина головы, см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6" marR="4668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0,42±0,01</a:t>
                      </a:r>
                      <a:r>
                        <a:rPr lang="en-US" sz="1200" baseline="300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ru-RU" sz="120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6" marR="4668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0,39±0,01</a:t>
                      </a:r>
                      <a:r>
                        <a:rPr lang="en-US" sz="1200" baseline="300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ru-RU" sz="12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6" marR="4668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0,44±0,01</a:t>
                      </a:r>
                      <a:r>
                        <a:rPr lang="en-US" sz="1200" baseline="300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ru-RU" sz="12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6" marR="4668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6375049"/>
                  </a:ext>
                </a:extLst>
              </a:tr>
              <a:tr h="18560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Высота тела, см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6" marR="4668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0,48±0,01</a:t>
                      </a:r>
                      <a:r>
                        <a:rPr lang="en-US" sz="1200" baseline="300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ru-RU" sz="120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6" marR="4668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0,41±0,01</a:t>
                      </a:r>
                      <a:r>
                        <a:rPr lang="en-US" sz="1200" baseline="300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ru-RU" sz="120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6" marR="4668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0,47±0,01</a:t>
                      </a:r>
                      <a:r>
                        <a:rPr lang="en-US" sz="1200" baseline="300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ru-RU" sz="12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6" marR="4668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9561044"/>
                  </a:ext>
                </a:extLst>
              </a:tr>
              <a:tr h="18560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Толщина тела, см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6" marR="4668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0,40±0,02</a:t>
                      </a:r>
                      <a:r>
                        <a:rPr lang="en-US" sz="1200" baseline="300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ru-RU" sz="120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6" marR="4668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0,35±0,01</a:t>
                      </a:r>
                      <a:r>
                        <a:rPr lang="en-US" sz="1200" baseline="300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ru-RU" sz="120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6" marR="4668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0,41±0,01</a:t>
                      </a:r>
                      <a:r>
                        <a:rPr lang="en-US" sz="1200" baseline="300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ru-RU" sz="12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6" marR="4668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8946651"/>
                  </a:ext>
                </a:extLst>
              </a:tr>
              <a:tr h="19516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6" marR="4668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FAM60A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_3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6" marR="4668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8735441"/>
                  </a:ext>
                </a:extLst>
              </a:tr>
              <a:tr h="19516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6" marR="4668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AA=24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6" marR="4668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=53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6" marR="4668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TT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=23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6" marR="4668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6369322"/>
                  </a:ext>
                </a:extLst>
              </a:tr>
              <a:tr h="18560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Масса рыбы, г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6" marR="4668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0,1370±</a:t>
                      </a:r>
                      <a:r>
                        <a:rPr lang="ru-RU" sz="1200" dirty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0,0046</a:t>
                      </a:r>
                      <a:r>
                        <a:rPr lang="en-US" sz="1200" baseline="30000" dirty="0" err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bc</a:t>
                      </a:r>
                      <a:endParaRPr lang="ru-RU" sz="12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6" marR="4668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0,1033±0,0042</a:t>
                      </a:r>
                      <a:r>
                        <a:rPr lang="en-US" sz="1200" baseline="300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ru-RU" sz="120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6" marR="4668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0,1477±</a:t>
                      </a:r>
                      <a:r>
                        <a:rPr lang="ru-RU" sz="1200" dirty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0,0026</a:t>
                      </a:r>
                      <a:r>
                        <a:rPr lang="en-US" sz="1200" baseline="30000" dirty="0" err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bd</a:t>
                      </a:r>
                      <a:endParaRPr lang="ru-RU" sz="12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6" marR="4668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5775811"/>
                  </a:ext>
                </a:extLst>
              </a:tr>
              <a:tr h="18560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Длина тела по Смиту, см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6" marR="4668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2,36±0,01</a:t>
                      </a:r>
                      <a:r>
                        <a:rPr lang="en-US" sz="1200" baseline="300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ru-RU" sz="120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6" marR="4668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2,22±0,02</a:t>
                      </a:r>
                      <a:r>
                        <a:rPr lang="en-US" sz="1200" baseline="300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ru-RU" sz="120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6" marR="4668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2,40±0,02</a:t>
                      </a:r>
                      <a:r>
                        <a:rPr lang="en-US" sz="1200" baseline="300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ru-RU" sz="12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6" marR="4668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7819569"/>
                  </a:ext>
                </a:extLst>
              </a:tr>
              <a:tr h="35773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Длина тела чешуйчатого покрова, см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6" marR="4668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2,10±0,01</a:t>
                      </a:r>
                      <a:r>
                        <a:rPr lang="en-US" sz="1200" baseline="300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ru-RU" sz="120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6" marR="4668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1,94±0,02</a:t>
                      </a:r>
                      <a:r>
                        <a:rPr lang="en-US" sz="1200" baseline="300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ru-RU" sz="120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6" marR="4668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2,14±0,02</a:t>
                      </a:r>
                      <a:r>
                        <a:rPr lang="en-US" sz="1200" baseline="300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ru-RU" sz="12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6" marR="4668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2941727"/>
                  </a:ext>
                </a:extLst>
              </a:tr>
              <a:tr h="18560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Длина головы, см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6" marR="4668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0,42±0,03</a:t>
                      </a:r>
                      <a:r>
                        <a:rPr lang="en-US" sz="1200" baseline="300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ru-RU" sz="120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6" marR="4668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0,38±0,01</a:t>
                      </a:r>
                      <a:r>
                        <a:rPr lang="en-US" sz="1200" baseline="300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ru-RU" sz="120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6" marR="4668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0,43±0,01</a:t>
                      </a:r>
                      <a:r>
                        <a:rPr lang="en-US" sz="1200" baseline="300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ru-RU" sz="12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6" marR="4668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8233423"/>
                  </a:ext>
                </a:extLst>
              </a:tr>
              <a:tr h="18560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Высота тела, см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6" marR="4668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0,43±0,01</a:t>
                      </a:r>
                      <a:r>
                        <a:rPr lang="en-US" sz="1200" baseline="300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ru-RU" sz="120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6" marR="4668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0,42±0,01</a:t>
                      </a:r>
                      <a:r>
                        <a:rPr lang="en-US" sz="1200" baseline="300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ru-RU" sz="120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6" marR="4668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0,51±0,01</a:t>
                      </a:r>
                      <a:r>
                        <a:rPr lang="en-US" sz="1200" baseline="300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ru-RU" sz="12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6" marR="4668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7185545"/>
                  </a:ext>
                </a:extLst>
              </a:tr>
              <a:tr h="18560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Толщина тела, см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6" marR="4668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0,37±0,01</a:t>
                      </a:r>
                      <a:r>
                        <a:rPr lang="en-US" sz="1200" baseline="300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ru-RU" sz="120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6" marR="4668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0,36±0,01</a:t>
                      </a:r>
                      <a:r>
                        <a:rPr lang="en-US" sz="1200" baseline="300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ru-RU" sz="120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6" marR="4668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0,40±0,01</a:t>
                      </a:r>
                      <a:r>
                        <a:rPr lang="en-US" sz="1200" baseline="300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ru-RU" sz="12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6" marR="4668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9624031"/>
                  </a:ext>
                </a:extLst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111923" y="6270452"/>
            <a:ext cx="4197046" cy="4580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Примечания: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0,01,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 </a:t>
            </a: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&lt;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0,05</a:t>
            </a:r>
            <a:endParaRPr lang="ru-RU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99453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3290" y="105149"/>
            <a:ext cx="11881084" cy="961652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Размерно-весовые показатели мальков радужной форели с различными генотипами гена </a:t>
            </a:r>
            <a:r>
              <a:rPr lang="en-US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EGR1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5874276"/>
              </p:ext>
            </p:extLst>
          </p:nvPr>
        </p:nvGraphicFramePr>
        <p:xfrm>
          <a:off x="183290" y="1214901"/>
          <a:ext cx="11881084" cy="488817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115220">
                  <a:extLst>
                    <a:ext uri="{9D8B030D-6E8A-4147-A177-3AD203B41FA5}">
                      <a16:colId xmlns:a16="http://schemas.microsoft.com/office/drawing/2014/main" val="1170752215"/>
                    </a:ext>
                  </a:extLst>
                </a:gridCol>
                <a:gridCol w="2948885">
                  <a:extLst>
                    <a:ext uri="{9D8B030D-6E8A-4147-A177-3AD203B41FA5}">
                      <a16:colId xmlns:a16="http://schemas.microsoft.com/office/drawing/2014/main" val="942027027"/>
                    </a:ext>
                  </a:extLst>
                </a:gridCol>
                <a:gridCol w="2948885">
                  <a:extLst>
                    <a:ext uri="{9D8B030D-6E8A-4147-A177-3AD203B41FA5}">
                      <a16:colId xmlns:a16="http://schemas.microsoft.com/office/drawing/2014/main" val="3697056894"/>
                    </a:ext>
                  </a:extLst>
                </a:gridCol>
                <a:gridCol w="2868094">
                  <a:extLst>
                    <a:ext uri="{9D8B030D-6E8A-4147-A177-3AD203B41FA5}">
                      <a16:colId xmlns:a16="http://schemas.microsoft.com/office/drawing/2014/main" val="616106856"/>
                    </a:ext>
                  </a:extLst>
                </a:gridCol>
              </a:tblGrid>
              <a:tr h="463503"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418" marR="284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Генотип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418" marR="284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6242062"/>
                  </a:ext>
                </a:extLst>
              </a:tr>
              <a:tr h="46350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EGR1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418" marR="284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155236"/>
                  </a:ext>
                </a:extLst>
              </a:tr>
              <a:tr h="46350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AA</a:t>
                      </a: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=20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418" marR="284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AT</a:t>
                      </a: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=40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418" marR="284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TT</a:t>
                      </a: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=40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418" marR="284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6430961"/>
                  </a:ext>
                </a:extLst>
              </a:tr>
              <a:tr h="46350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Масса рыбы, г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418" marR="284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0,1725±0,0071</a:t>
                      </a:r>
                      <a:r>
                        <a:rPr lang="en-US" sz="2000" baseline="300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ru-RU" sz="20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418" marR="284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0,1192±0,0034</a:t>
                      </a:r>
                      <a:r>
                        <a:rPr lang="ru-RU" sz="2000" baseline="300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b</a:t>
                      </a:r>
                      <a:endParaRPr lang="ru-RU" sz="20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418" marR="284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0,1177±0,0044</a:t>
                      </a:r>
                      <a:r>
                        <a:rPr lang="en-US" sz="2000" baseline="300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ru-RU" sz="20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418" marR="284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0006815"/>
                  </a:ext>
                </a:extLst>
              </a:tr>
              <a:tr h="46350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Длина тела по Смиту, см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418" marR="284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2,36±0,03</a:t>
                      </a:r>
                      <a:r>
                        <a:rPr lang="en-US" sz="2000" baseline="30000" dirty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</a:t>
                      </a:r>
                      <a:endParaRPr lang="ru-RU" sz="2000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418" marR="284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2,36±0,01</a:t>
                      </a:r>
                      <a:r>
                        <a:rPr lang="en-US" sz="2000" baseline="300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ru-RU" sz="20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418" marR="284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2,28±</a:t>
                      </a:r>
                      <a:r>
                        <a:rPr lang="ru-RU" sz="2000" dirty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0,02</a:t>
                      </a:r>
                      <a:r>
                        <a:rPr lang="en-US" sz="2000" baseline="300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US" sz="2000" baseline="30000" dirty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endParaRPr lang="ru-RU" sz="2000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418" marR="284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9726679"/>
                  </a:ext>
                </a:extLst>
              </a:tr>
              <a:tr h="83574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Длина тела чешуйчатого покрова, см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418" marR="284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2,13±0,02</a:t>
                      </a:r>
                      <a:r>
                        <a:rPr lang="en-US" sz="2000" baseline="300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ru-RU" sz="20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418" marR="284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2,09±0,01</a:t>
                      </a:r>
                      <a:r>
                        <a:rPr lang="ru-RU" sz="2000" baseline="300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ru-RU" sz="20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418" marR="284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2,00±0,02</a:t>
                      </a:r>
                      <a:r>
                        <a:rPr lang="en-US" sz="2000" baseline="300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ru-RU" sz="20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418" marR="284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9348854"/>
                  </a:ext>
                </a:extLst>
              </a:tr>
              <a:tr h="46350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Длина головы, см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418" marR="284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0,42±0,02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418" marR="284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0,42±0,01</a:t>
                      </a:r>
                      <a:r>
                        <a:rPr lang="en-US" sz="2000" baseline="300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ru-RU" sz="20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418" marR="284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0,39±0,01</a:t>
                      </a:r>
                      <a:r>
                        <a:rPr lang="en-US" sz="2000" baseline="300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ru-RU" sz="20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418" marR="284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7164648"/>
                  </a:ext>
                </a:extLst>
              </a:tr>
              <a:tr h="80790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Высота тела, см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418" marR="284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0,45±0,01</a:t>
                      </a:r>
                      <a:r>
                        <a:rPr lang="en-US" sz="2000" baseline="300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ru-RU" sz="20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418" marR="284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0,42±0,01</a:t>
                      </a:r>
                      <a:r>
                        <a:rPr lang="en-US" sz="2000" baseline="300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ru-RU" sz="20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418" marR="284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0,45±0,01</a:t>
                      </a:r>
                      <a:r>
                        <a:rPr lang="en-US" sz="2000" baseline="300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ru-RU" sz="20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418" marR="284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6014304"/>
                  </a:ext>
                </a:extLst>
              </a:tr>
              <a:tr h="46350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Толщина тела, см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418" marR="284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0,41±0,01</a:t>
                      </a:r>
                      <a:r>
                        <a:rPr lang="en-US" sz="2000" baseline="300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ru-RU" sz="20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418" marR="284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0,36±0,01</a:t>
                      </a:r>
                      <a:r>
                        <a:rPr lang="en-US" sz="2000" baseline="300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ru-RU" sz="20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418" marR="284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0,37±0,01</a:t>
                      </a:r>
                      <a:r>
                        <a:rPr lang="en-US" sz="2000" baseline="300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ru-RU" sz="20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418" marR="284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5816742"/>
                  </a:ext>
                </a:extLst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183290" y="6176963"/>
            <a:ext cx="4197046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Примечания: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0,01,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 </a:t>
            </a: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&lt;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0,05</a:t>
            </a:r>
            <a:endParaRPr lang="ru-RU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25938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3289" y="123418"/>
            <a:ext cx="11881085" cy="862699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Размерно-весовые показатели мальков радужной форели с различными генотипами гена </a:t>
            </a:r>
            <a:r>
              <a:rPr lang="en-US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BCL2L11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2515255"/>
              </p:ext>
            </p:extLst>
          </p:nvPr>
        </p:nvGraphicFramePr>
        <p:xfrm>
          <a:off x="183290" y="1231671"/>
          <a:ext cx="11881085" cy="449982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115220">
                  <a:extLst>
                    <a:ext uri="{9D8B030D-6E8A-4147-A177-3AD203B41FA5}">
                      <a16:colId xmlns:a16="http://schemas.microsoft.com/office/drawing/2014/main" val="3542350727"/>
                    </a:ext>
                  </a:extLst>
                </a:gridCol>
                <a:gridCol w="2948885">
                  <a:extLst>
                    <a:ext uri="{9D8B030D-6E8A-4147-A177-3AD203B41FA5}">
                      <a16:colId xmlns:a16="http://schemas.microsoft.com/office/drawing/2014/main" val="2411067516"/>
                    </a:ext>
                  </a:extLst>
                </a:gridCol>
                <a:gridCol w="2948885">
                  <a:extLst>
                    <a:ext uri="{9D8B030D-6E8A-4147-A177-3AD203B41FA5}">
                      <a16:colId xmlns:a16="http://schemas.microsoft.com/office/drawing/2014/main" val="462546799"/>
                    </a:ext>
                  </a:extLst>
                </a:gridCol>
                <a:gridCol w="2868095">
                  <a:extLst>
                    <a:ext uri="{9D8B030D-6E8A-4147-A177-3AD203B41FA5}">
                      <a16:colId xmlns:a16="http://schemas.microsoft.com/office/drawing/2014/main" val="1524015556"/>
                    </a:ext>
                  </a:extLst>
                </a:gridCol>
              </a:tblGrid>
              <a:tr h="374694"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418" marR="284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Генотип</a:t>
                      </a:r>
                      <a:endParaRPr lang="ru-RU" sz="20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418" marR="284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6594010"/>
                  </a:ext>
                </a:extLst>
              </a:tr>
              <a:tr h="37469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BCL2L11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418" marR="284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7120641"/>
                  </a:ext>
                </a:extLst>
              </a:tr>
              <a:tr h="122469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A=25</a:t>
                      </a:r>
                      <a:endParaRPr lang="ru-RU" sz="2000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418" marR="284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AG</a:t>
                      </a: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=49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418" marR="284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GG</a:t>
                      </a: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=26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418" marR="284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5302856"/>
                  </a:ext>
                </a:extLst>
              </a:tr>
              <a:tr h="37469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Масса рыбы, г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418" marR="284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0,1588±0,0044</a:t>
                      </a:r>
                      <a:r>
                        <a:rPr lang="en-US" sz="2000" baseline="300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ru-RU" sz="200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418" marR="284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0,1024±0,0024</a:t>
                      </a:r>
                      <a:r>
                        <a:rPr lang="en-US" sz="2000" baseline="300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ru-RU" sz="200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418" marR="284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0,1515±0,0056</a:t>
                      </a:r>
                      <a:r>
                        <a:rPr lang="en-US" sz="2000" baseline="300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ru-RU" sz="200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418" marR="284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63458"/>
                  </a:ext>
                </a:extLst>
              </a:tr>
              <a:tr h="37469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Длина тела по Смиту, см</a:t>
                      </a:r>
                      <a:endParaRPr lang="ru-RU" sz="20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418" marR="284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2,40±0,01</a:t>
                      </a:r>
                      <a:r>
                        <a:rPr lang="en-US" sz="2000" baseline="300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ru-RU" sz="200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418" marR="284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2,27±0,01</a:t>
                      </a:r>
                      <a:r>
                        <a:rPr lang="en-US" sz="2000" baseline="300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ru-RU" sz="200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418" marR="284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2,37±0,02</a:t>
                      </a:r>
                      <a:r>
                        <a:rPr lang="en-US" sz="2000" baseline="300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ru-RU" sz="200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418" marR="284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6443904"/>
                  </a:ext>
                </a:extLst>
              </a:tr>
              <a:tr h="60488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Длина тела чешуйчатого покрова, см</a:t>
                      </a:r>
                      <a:endParaRPr lang="ru-RU" sz="20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418" marR="284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2,16±</a:t>
                      </a:r>
                      <a:r>
                        <a:rPr lang="ru-RU" sz="2000" dirty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0,01</a:t>
                      </a:r>
                      <a:r>
                        <a:rPr lang="en-US" sz="2000" baseline="30000" dirty="0" err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r>
                        <a:rPr lang="en-US" sz="2000" baseline="30000" dirty="0" err="1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endParaRPr lang="ru-RU" sz="2000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418" marR="284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1,99±0,01</a:t>
                      </a:r>
                      <a:r>
                        <a:rPr lang="en-US" sz="2000" baseline="300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ru-RU" sz="200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418" marR="284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2,10±</a:t>
                      </a:r>
                      <a:r>
                        <a:rPr lang="ru-RU" sz="2000" dirty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0,02</a:t>
                      </a:r>
                      <a:r>
                        <a:rPr lang="en-US" sz="2000" baseline="30000" dirty="0" err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r>
                        <a:rPr lang="en-US" sz="2000" baseline="30000" dirty="0" err="1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</a:t>
                      </a:r>
                      <a:endParaRPr lang="ru-RU" sz="2000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418" marR="284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4492744"/>
                  </a:ext>
                </a:extLst>
              </a:tr>
              <a:tr h="37469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Длина головы, см</a:t>
                      </a:r>
                      <a:endParaRPr lang="ru-RU" sz="20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418" marR="284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0,42±0,01</a:t>
                      </a:r>
                      <a:endParaRPr lang="ru-RU" sz="20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418" marR="284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0,39±0,01</a:t>
                      </a:r>
                      <a:endParaRPr lang="ru-RU" sz="20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418" marR="284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0,43±0,01</a:t>
                      </a:r>
                      <a:endParaRPr lang="ru-RU" sz="20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418" marR="284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4102141"/>
                  </a:ext>
                </a:extLst>
              </a:tr>
              <a:tr h="37469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Высота тела, см</a:t>
                      </a:r>
                      <a:endParaRPr lang="ru-RU" sz="20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418" marR="284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0,49±0,01</a:t>
                      </a:r>
                      <a:r>
                        <a:rPr lang="en-US" sz="2000" baseline="300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ru-RU" sz="200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418" marR="284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0,40±0,01</a:t>
                      </a:r>
                      <a:r>
                        <a:rPr lang="en-US" sz="2000" baseline="300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ru-RU" sz="200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418" marR="284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0,46±0,01</a:t>
                      </a:r>
                      <a:r>
                        <a:rPr lang="en-US" sz="2000" baseline="300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ru-RU" sz="200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418" marR="284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8030764"/>
                  </a:ext>
                </a:extLst>
              </a:tr>
              <a:tr h="37469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Толщина тела, см</a:t>
                      </a:r>
                      <a:endParaRPr lang="ru-RU" sz="20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418" marR="284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0,40±0,01</a:t>
                      </a:r>
                      <a:r>
                        <a:rPr lang="en-US" sz="2000" baseline="300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ru-RU" sz="200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418" marR="284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0,35±0,01</a:t>
                      </a:r>
                      <a:r>
                        <a:rPr lang="en-US" sz="2000" baseline="300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ru-RU" sz="200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418" marR="284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0,40±0,01</a:t>
                      </a:r>
                      <a:r>
                        <a:rPr lang="en-US" sz="2000" baseline="300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ru-RU" sz="20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418" marR="284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5576060"/>
                  </a:ext>
                </a:extLst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183290" y="5768491"/>
            <a:ext cx="4197046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Примечания: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0,01,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 </a:t>
            </a: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&lt;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0,05</a:t>
            </a:r>
            <a:endParaRPr lang="ru-RU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98605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5017444"/>
            <a:ext cx="12192000" cy="1325563"/>
          </a:xfrm>
        </p:spPr>
        <p:txBody>
          <a:bodyPr>
            <a:normAutofit/>
          </a:bodyPr>
          <a:lstStyle/>
          <a:p>
            <a:pPr algn="ctr"/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6940" y="301582"/>
            <a:ext cx="6498119" cy="4351338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EE238DD-9A81-1E07-0EB5-77B03C9CBE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0693" y="301582"/>
            <a:ext cx="1779153" cy="158328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322"/>
            <a:ext cx="2138082" cy="2138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4820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</TotalTime>
  <Words>810</Words>
  <Application>Microsoft Office PowerPoint</Application>
  <PresentationFormat>Широкоэкранный</PresentationFormat>
  <Paragraphs>300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Times New Roman</vt:lpstr>
      <vt:lpstr>Тема Office</vt:lpstr>
      <vt:lpstr>Поиск полиморфных вариантов в генах ассоциированных с живой массой у радужной форели</vt:lpstr>
      <vt:lpstr>Семейство лососевые</vt:lpstr>
      <vt:lpstr>Дупликация генома атлантического лосося</vt:lpstr>
      <vt:lpstr>Презентация PowerPoint</vt:lpstr>
      <vt:lpstr>Схема измерения метрических показателей у рыбы</vt:lpstr>
      <vt:lpstr>Таблица 3 - Размерно-весовые показатели самок радужной форели  с различными генотипами гена BMP-2</vt:lpstr>
      <vt:lpstr>Таблица 4 - Размерно-весовые показатели самцов радужной форели  с различными генотипами гена BMP-2</vt:lpstr>
      <vt:lpstr>Размерно-весовые показатели мальков радужной форели с различными генотипами гена FAM60A</vt:lpstr>
      <vt:lpstr>Размерно-весовые показатели мальков радужной форели с различными генотипами гена EGR1</vt:lpstr>
      <vt:lpstr>Размерно-весовые показатели мальков радужной форели с различными генотипами гена BCL2L11</vt:lpstr>
      <vt:lpstr>СПАСИБО ЗА ВНИМАНИЕ!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Поиск полиморфных вариантов в генах ассоциированных с живой массой у радужной форели</dc:title>
  <dc:creator>RePack by Diakov</dc:creator>
  <cp:lastModifiedBy>RePack by Diakov</cp:lastModifiedBy>
  <cp:revision>9</cp:revision>
  <dcterms:created xsi:type="dcterms:W3CDTF">2024-08-29T12:07:40Z</dcterms:created>
  <dcterms:modified xsi:type="dcterms:W3CDTF">2024-08-30T09:04:35Z</dcterms:modified>
</cp:coreProperties>
</file>