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5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33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58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85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4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96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137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059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546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72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7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42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493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A735C-E1FB-43A9-B419-E350A3E51346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4D64-B995-45A0-8564-A4060F028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224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05186"/>
            <a:ext cx="12192000" cy="1504296"/>
          </a:xfrm>
        </p:spPr>
        <p:txBody>
          <a:bodyPr>
            <a:noAutofit/>
          </a:bodyPr>
          <a:lstStyle/>
          <a:p>
            <a:r>
              <a:rPr lang="ru-RU" sz="4400" dirty="0" smtClean="0"/>
              <a:t>Изучение динамики относительной экспрессии гена EGR1 у радужной форели в разных тканях.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38682" y="3128447"/>
            <a:ext cx="5136776" cy="2718080"/>
          </a:xfrm>
        </p:spPr>
        <p:txBody>
          <a:bodyPr/>
          <a:lstStyle/>
          <a:p>
            <a:r>
              <a:rPr lang="ru-RU" alt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Младший научный сотрудник лаборатории </a:t>
            </a:r>
          </a:p>
          <a:p>
            <a:r>
              <a:rPr lang="ru-RU" alt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молекулярной генетики ВНИИГРЖ</a:t>
            </a:r>
          </a:p>
          <a:p>
            <a:r>
              <a:rPr lang="ru-RU" alt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Щербаков Юрий Сергеевич</a:t>
            </a:r>
            <a:endParaRPr lang="ru-RU" alt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15590" y="1504361"/>
            <a:ext cx="4474690" cy="596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80683"/>
            <a:ext cx="12192000" cy="1775011"/>
          </a:xfrm>
        </p:spPr>
        <p:txBody>
          <a:bodyPr>
            <a:noAutofit/>
          </a:bodyPr>
          <a:lstStyle/>
          <a:p>
            <a:pPr algn="just"/>
            <a:r>
              <a:rPr lang="ru-RU" sz="4400" dirty="0" smtClean="0"/>
              <a:t>Цель: Изучение динамики относительной экспрессии гена EGR1 у радужной форели в разных тканях.</a:t>
            </a:r>
            <a:endParaRPr lang="ru-RU" sz="4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2008094"/>
            <a:ext cx="12192000" cy="4849905"/>
          </a:xfrm>
        </p:spPr>
        <p:txBody>
          <a:bodyPr/>
          <a:lstStyle/>
          <a:p>
            <a:pPr algn="just"/>
            <a:r>
              <a:rPr lang="ru-RU" dirty="0" smtClean="0"/>
              <a:t>Задачи:</a:t>
            </a:r>
          </a:p>
          <a:p>
            <a:pPr algn="just"/>
            <a:r>
              <a:rPr lang="ru-RU" dirty="0" smtClean="0"/>
              <a:t>- снятие размерно-весовых показателей с особей разных возрастных групп;</a:t>
            </a:r>
          </a:p>
          <a:p>
            <a:pPr algn="just"/>
            <a:r>
              <a:rPr lang="ru-RU" dirty="0" smtClean="0"/>
              <a:t>- забор биологического материала; </a:t>
            </a:r>
          </a:p>
          <a:p>
            <a:pPr algn="just"/>
            <a:r>
              <a:rPr lang="ru-RU" dirty="0" smtClean="0"/>
              <a:t>- выделение тотальной РНК из ткани;</a:t>
            </a:r>
          </a:p>
          <a:p>
            <a:pPr algn="just"/>
            <a:r>
              <a:rPr lang="ru-RU" dirty="0" smtClean="0"/>
              <a:t>- постановка реакции ПЦР в реальном времени с обратной транскрипцией;</a:t>
            </a:r>
          </a:p>
          <a:p>
            <a:pPr algn="just"/>
            <a:r>
              <a:rPr lang="ru-RU" dirty="0" smtClean="0"/>
              <a:t>-статистический анализ и обработка полученных данных РТ-ПЦР с обратной транскрипцией.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13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322729"/>
            <a:ext cx="12192000" cy="82475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Материалы и методы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144869" y="1317812"/>
            <a:ext cx="4634753" cy="544157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Для проведения исследования были взяты рыбы возраста ( 6 мес., 12 мес., 18 мес.). Биологический материал помещался в РНК стабилизирующий раствор. Экстракция РНК проводилась с использованием набора компании «</a:t>
            </a:r>
            <a:r>
              <a:rPr lang="ru-RU" dirty="0" err="1" smtClean="0"/>
              <a:t>Биолабмикс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Для проведения синтеза </a:t>
            </a:r>
            <a:r>
              <a:rPr lang="ru-RU" dirty="0" err="1" smtClean="0"/>
              <a:t>кДНК</a:t>
            </a:r>
            <a:r>
              <a:rPr lang="ru-RU" dirty="0" smtClean="0"/>
              <a:t> был сделан следующий раствор: 500 </a:t>
            </a:r>
            <a:r>
              <a:rPr lang="ru-RU" dirty="0" err="1" smtClean="0"/>
              <a:t>нг</a:t>
            </a:r>
            <a:r>
              <a:rPr lang="ru-RU" dirty="0" smtClean="0"/>
              <a:t>/мл РНК, 1мкл </a:t>
            </a:r>
            <a:r>
              <a:rPr lang="ru-RU" dirty="0" err="1" smtClean="0"/>
              <a:t>ДНКазы</a:t>
            </a:r>
            <a:r>
              <a:rPr lang="ru-RU" dirty="0" smtClean="0"/>
              <a:t> (1000 юнитов), 1мкл буфера </a:t>
            </a:r>
            <a:r>
              <a:rPr lang="en-US" dirty="0" err="1" smtClean="0"/>
              <a:t>MgCl</a:t>
            </a:r>
            <a:r>
              <a:rPr lang="ru-RU" baseline="-25000" dirty="0" smtClean="0"/>
              <a:t>2</a:t>
            </a:r>
            <a:r>
              <a:rPr lang="ru-RU" dirty="0" smtClean="0"/>
              <a:t> и объем раствора доводили до 9 </a:t>
            </a:r>
            <a:r>
              <a:rPr lang="ru-RU" dirty="0" err="1" smtClean="0"/>
              <a:t>мкл</a:t>
            </a:r>
            <a:r>
              <a:rPr lang="ru-RU" dirty="0" smtClean="0"/>
              <a:t> водой свободной от </a:t>
            </a:r>
            <a:r>
              <a:rPr lang="ru-RU" dirty="0" err="1" smtClean="0"/>
              <a:t>РНКаз</a:t>
            </a:r>
            <a:r>
              <a:rPr lang="ru-RU" dirty="0" smtClean="0"/>
              <a:t> и </a:t>
            </a:r>
            <a:r>
              <a:rPr lang="ru-RU" dirty="0" err="1" smtClean="0"/>
              <a:t>ДНКаз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1317812"/>
            <a:ext cx="7010399" cy="45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6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" t="-21" r="-21" b="-21"/>
          <a:stretch>
            <a:fillRect/>
          </a:stretch>
        </p:blipFill>
        <p:spPr bwMode="auto">
          <a:xfrm>
            <a:off x="7029449" y="398836"/>
            <a:ext cx="3728197" cy="35097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580653" y="4206596"/>
            <a:ext cx="4625788" cy="92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Уровень относительной экспрессии гена </a:t>
            </a:r>
            <a:r>
              <a:rPr lang="ru-RU" i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EGR1</a:t>
            </a:r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 в тканях сердца у рыб разного возраста. 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" t="-21" r="-21" b="-21"/>
          <a:stretch>
            <a:fillRect/>
          </a:stretch>
        </p:blipFill>
        <p:spPr bwMode="auto">
          <a:xfrm>
            <a:off x="1283072" y="398835"/>
            <a:ext cx="3728197" cy="35097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34276" y="4206596"/>
            <a:ext cx="4625788" cy="92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Уровень относительной экспрессии гена </a:t>
            </a:r>
            <a:r>
              <a:rPr lang="ru-RU" i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EGR1</a:t>
            </a:r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 в тканях прямой кишки у рыб разного возраста.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5258273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Примечание: ось Х – возраст рыб, ось У – 2^-(</a:t>
            </a:r>
            <a:r>
              <a:rPr lang="ru-RU" kern="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ddCt</a:t>
            </a:r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) уровень относительной экспрессии гена. KW-H – критерий </a:t>
            </a:r>
            <a:r>
              <a:rPr lang="ru-RU" kern="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Краскела-Уоллиса</a:t>
            </a:r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, p-уровень достоверности. Данные представлены в виде </a:t>
            </a:r>
            <a:r>
              <a:rPr lang="ru-RU" kern="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Mean±SD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71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32818"/>
          </a:xfrm>
        </p:spPr>
        <p:txBody>
          <a:bodyPr>
            <a:noAutofit/>
          </a:bodyPr>
          <a:lstStyle/>
          <a:p>
            <a:r>
              <a:rPr lang="ru-RU" sz="3600" dirty="0"/>
              <a:t>Корреляционные связи уровня относительной экспрессии гена </a:t>
            </a:r>
            <a:r>
              <a:rPr lang="ru-RU" sz="3600" i="1" dirty="0"/>
              <a:t>EGR1</a:t>
            </a:r>
            <a:r>
              <a:rPr lang="ru-RU" sz="3600" dirty="0"/>
              <a:t> в тканях прямой кишки с некоторыми размерно-весовыми показателям рыб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353174"/>
              </p:ext>
            </p:extLst>
          </p:nvPr>
        </p:nvGraphicFramePr>
        <p:xfrm>
          <a:off x="0" y="1632818"/>
          <a:ext cx="12192000" cy="4389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4607">
                  <a:extLst>
                    <a:ext uri="{9D8B030D-6E8A-4147-A177-3AD203B41FA5}">
                      <a16:colId xmlns:a16="http://schemas.microsoft.com/office/drawing/2014/main" val="3260219862"/>
                    </a:ext>
                  </a:extLst>
                </a:gridCol>
                <a:gridCol w="2464493">
                  <a:extLst>
                    <a:ext uri="{9D8B030D-6E8A-4147-A177-3AD203B41FA5}">
                      <a16:colId xmlns:a16="http://schemas.microsoft.com/office/drawing/2014/main" val="1440201388"/>
                    </a:ext>
                  </a:extLst>
                </a:gridCol>
                <a:gridCol w="2464493">
                  <a:extLst>
                    <a:ext uri="{9D8B030D-6E8A-4147-A177-3AD203B41FA5}">
                      <a16:colId xmlns:a16="http://schemas.microsoft.com/office/drawing/2014/main" val="3644381207"/>
                    </a:ext>
                  </a:extLst>
                </a:gridCol>
                <a:gridCol w="2468407">
                  <a:extLst>
                    <a:ext uri="{9D8B030D-6E8A-4147-A177-3AD203B41FA5}">
                      <a16:colId xmlns:a16="http://schemas.microsoft.com/office/drawing/2014/main" val="944163295"/>
                    </a:ext>
                  </a:extLst>
                </a:gridCol>
              </a:tblGrid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Возраст рыбы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132663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Показатель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6 мес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12 мес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18 мес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166808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 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2^(-ddCt) (пр. киш)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936471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2^(-</a:t>
                      </a:r>
                      <a:r>
                        <a:rPr lang="ru-RU" sz="1600" kern="100" dirty="0" err="1">
                          <a:effectLst/>
                        </a:rPr>
                        <a:t>ddCt</a:t>
                      </a:r>
                      <a:r>
                        <a:rPr lang="ru-RU" sz="1600" kern="100" dirty="0">
                          <a:effectLst/>
                        </a:rPr>
                        <a:t>) (сердце)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0,227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rgbClr val="FF0000"/>
                          </a:solidFill>
                          <a:effectLst/>
                        </a:rPr>
                        <a:t>0,945*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0,646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896797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Масса, г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0,424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0,331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0,128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484878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Длина по Смиту,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0,559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0,394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-0,594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450315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Длина тела до конца чешуйчатого покрова,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0,545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0,399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0,824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475437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Длина головы,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0,655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0,197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-0,841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65790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Высота тела,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-0,078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0,377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0,669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07505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Толщина тела,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-0,070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0,572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0,792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872553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Масса сердца г.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0,256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0,344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0,012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462797"/>
                  </a:ext>
                </a:extLst>
              </a:tr>
              <a:tr h="34952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Масса пр. кишки г.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0,744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0,830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0,104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7934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6021938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Примечание: * </a:t>
            </a:r>
            <a:r>
              <a:rPr lang="en-US" dirty="0" smtClean="0"/>
              <a:t>P-value &lt; 0.05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19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-1" y="0"/>
            <a:ext cx="12191999" cy="1828032"/>
          </a:xfrm>
        </p:spPr>
        <p:txBody>
          <a:bodyPr>
            <a:noAutofit/>
          </a:bodyPr>
          <a:lstStyle/>
          <a:p>
            <a:r>
              <a:rPr lang="ru-RU" sz="3200" dirty="0" smtClean="0"/>
              <a:t>Корреляционные связи уровня относительной экспрессии гена EGR1 в тканях сердца с некоторыми размерно-весовыми показателями рыб</a:t>
            </a:r>
            <a:endParaRPr lang="ru-RU" sz="32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733893"/>
              </p:ext>
            </p:extLst>
          </p:nvPr>
        </p:nvGraphicFramePr>
        <p:xfrm>
          <a:off x="0" y="1828032"/>
          <a:ext cx="12191999" cy="4389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3904">
                  <a:extLst>
                    <a:ext uri="{9D8B030D-6E8A-4147-A177-3AD203B41FA5}">
                      <a16:colId xmlns:a16="http://schemas.microsoft.com/office/drawing/2014/main" val="1346374379"/>
                    </a:ext>
                  </a:extLst>
                </a:gridCol>
                <a:gridCol w="2464728">
                  <a:extLst>
                    <a:ext uri="{9D8B030D-6E8A-4147-A177-3AD203B41FA5}">
                      <a16:colId xmlns:a16="http://schemas.microsoft.com/office/drawing/2014/main" val="170814513"/>
                    </a:ext>
                  </a:extLst>
                </a:gridCol>
                <a:gridCol w="2464728">
                  <a:extLst>
                    <a:ext uri="{9D8B030D-6E8A-4147-A177-3AD203B41FA5}">
                      <a16:colId xmlns:a16="http://schemas.microsoft.com/office/drawing/2014/main" val="272424572"/>
                    </a:ext>
                  </a:extLst>
                </a:gridCol>
                <a:gridCol w="2468639">
                  <a:extLst>
                    <a:ext uri="{9D8B030D-6E8A-4147-A177-3AD203B41FA5}">
                      <a16:colId xmlns:a16="http://schemas.microsoft.com/office/drawing/2014/main" val="3995350285"/>
                    </a:ext>
                  </a:extLst>
                </a:gridCol>
              </a:tblGrid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Возраст рыбы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967194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Показатель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6 мес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12 мес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18 мес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067796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 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2^(-ddCt) (сердце)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522337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2^(-ddCt) (пр.кишка)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0,227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rgbClr val="FF0000"/>
                          </a:solidFill>
                          <a:effectLst/>
                        </a:rPr>
                        <a:t>0,945*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0,646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11755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Масса, г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rgbClr val="FF0000"/>
                          </a:solidFill>
                          <a:effectLst/>
                        </a:rPr>
                        <a:t>0,901*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0,388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-0,636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760220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Длина по Смиту, см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0,772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0,433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-0,722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449664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Длина тела до конца чешуйчатого покрова,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0,763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0,424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0,132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704840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Длина головы,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0,861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0,355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rgbClr val="FF0000"/>
                          </a:solidFill>
                          <a:effectLst/>
                        </a:rPr>
                        <a:t>-0,951*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28839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Высота тела,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0,794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0,471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-0,007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210077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Толщина тела, см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rgbClr val="FF0000"/>
                          </a:solidFill>
                          <a:effectLst/>
                        </a:rPr>
                        <a:t>0,899*</a:t>
                      </a:r>
                      <a:endParaRPr lang="ru-RU" sz="16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0,665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0,196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696284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Масса сердца г.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0,817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0,397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-0,590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357574"/>
                  </a:ext>
                </a:extLst>
              </a:tr>
              <a:tr h="32578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Масса пр. кишки г.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0,554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</a:rPr>
                        <a:t>0,803</a:t>
                      </a:r>
                      <a:endParaRPr lang="ru-RU" sz="16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</a:rPr>
                        <a:t>-0,675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5785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" y="6217152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Примечание: * </a:t>
            </a:r>
            <a:r>
              <a:rPr lang="en-US" dirty="0" smtClean="0"/>
              <a:t>P-value &lt; 0.05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83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405186"/>
            <a:ext cx="12192000" cy="1298108"/>
          </a:xfrm>
        </p:spPr>
        <p:txBody>
          <a:bodyPr/>
          <a:lstStyle/>
          <a:p>
            <a:r>
              <a:rPr lang="ru-RU" dirty="0" smtClean="0"/>
              <a:t>Заключение!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1718" y="1844955"/>
            <a:ext cx="12030635" cy="2538785"/>
          </a:xfrm>
        </p:spPr>
        <p:txBody>
          <a:bodyPr/>
          <a:lstStyle/>
          <a:p>
            <a:pPr algn="just"/>
            <a:r>
              <a:rPr lang="ru-RU" dirty="0"/>
              <a:t>В результате проведенного исследования установлена корреляционная зависимость размерно-весовых показателей радужной форели с уровнем относительной экспрессии гена в разном возрасте и в разных тканях. Также была выявлена динамика экспрессионных в разном возрасте у радужной форели. 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71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1576013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0" i="1" dirty="0" smtClean="0">
                <a:effectLst/>
              </a:rPr>
              <a:t>Работа проведена в рамках выполнения научных исследований Министерства науки и высшего образования РФ по теме ГЗ № 124020200114-7.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660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517</Words>
  <Application>Microsoft Office PowerPoint</Application>
  <PresentationFormat>Широкоэкранный</PresentationFormat>
  <Paragraphs>113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Изучение динамики относительной экспрессии гена EGR1 у радужной форели в разных тканях.</vt:lpstr>
      <vt:lpstr>Цель: Изучение динамики относительной экспрессии гена EGR1 у радужной форели в разных тканях.</vt:lpstr>
      <vt:lpstr>Материалы и методы</vt:lpstr>
      <vt:lpstr>Презентация PowerPoint</vt:lpstr>
      <vt:lpstr>Корреляционные связи уровня относительной экспрессии гена EGR1 в тканях прямой кишки с некоторыми размерно-весовыми показателям рыб</vt:lpstr>
      <vt:lpstr>Корреляционные связи уровня относительной экспрессии гена EGR1 в тканях сердца с некоторыми размерно-весовыми показателями рыб</vt:lpstr>
      <vt:lpstr>Заключение!</vt:lpstr>
      <vt:lpstr>Спасибо за внимание!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динамики относительной экспрессии гена EGR1 у радужной форели в разных тканях.</dc:title>
  <dc:creator>RePack by Diakov</dc:creator>
  <cp:lastModifiedBy>RePack by Diakov</cp:lastModifiedBy>
  <cp:revision>7</cp:revision>
  <dcterms:created xsi:type="dcterms:W3CDTF">2024-05-20T07:40:45Z</dcterms:created>
  <dcterms:modified xsi:type="dcterms:W3CDTF">2024-05-20T10:22:01Z</dcterms:modified>
</cp:coreProperties>
</file>