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5" r:id="rId5"/>
    <p:sldId id="266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EFE89-4D6D-4DA0-A8F3-D5B63D858C66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6FB63-2687-4F27-B6E3-ED5259118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623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ACFA-2CA7-4A3D-8AD7-C62CAEF692B3}" type="datetime1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05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409F-F02D-4B04-A70E-6823CDA97F71}" type="datetime1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84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DCAF-9057-4B07-B0DA-C4340E7AC537}" type="datetime1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75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235B-EF38-4CE5-8207-F49D975F85B3}" type="datetime1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51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E140-78AB-4412-9A8B-0918FD45BB89}" type="datetime1">
              <a:rPr lang="ru-RU" smtClean="0"/>
              <a:t>22.05.2024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14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8C31D-A2DC-4E1B-ADE0-C21532895473}" type="datetime1">
              <a:rPr lang="ru-RU" smtClean="0"/>
              <a:t>22.05.2024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223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CF3C2-BCC0-426C-A22A-AA4907FFDA16}" type="datetime1">
              <a:rPr lang="ru-RU" smtClean="0"/>
              <a:t>22.05.2024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09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64A6-27FE-4B5B-A5D5-94C3CD69996B}" type="datetime1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372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C29A-0D2C-48B0-879B-D38A1D079F18}" type="datetime1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4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EF48-454A-4A02-BF45-00A89795FDE5}" type="datetime1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350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8A9D-7164-4690-B7B6-D97E4533AC0D}" type="datetime1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05BE4-BFDC-4302-ABBC-40D2F5A0E61C}" type="datetime1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3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1519" y="390832"/>
            <a:ext cx="8858596" cy="1232276"/>
          </a:xfrm>
        </p:spPr>
        <p:txBody>
          <a:bodyPr>
            <a:normAutofit fontScale="90000"/>
          </a:bodyPr>
          <a:lstStyle/>
          <a:p>
            <a:r>
              <a:rPr lang="ru-RU" sz="18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НАУЧНО-ИССЛЕДОВАТЕЛЬСКИЙ ИНСТИТУТ ГЕНЕТИКИ И РАЗВЕДЕНИЯ СЕЛЬСКОХОЗЯЙСТВЕННЫХ ЖИВОТНЫХ ФИЛИАЛ ФЕДЕРАЛЬНОГО ГОСУДАРСТВЕННОГО БЮДЖЕТНОГО НАУЧНОГО УЧРЕЖДЕНИЯ «ФЕДЕРАЛЬНЫЙ ИССЛЕДОВАТЕЛЬСКИЙ ЦЕНТР ЖИВОТНОВОДСТВА – ВИЖ ИМЕНИ АКАДЕМИКА Л.К. ЭРНСТА»</a:t>
            </a:r>
            <a:endParaRPr lang="ru-RU" sz="1800" spc="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8817" y="2716340"/>
            <a:ext cx="9144000" cy="1655762"/>
          </a:xfrm>
        </p:spPr>
        <p:txBody>
          <a:bodyPr>
            <a:normAutofit/>
          </a:bodyPr>
          <a:lstStyle/>
          <a:p>
            <a:r>
              <a:rPr lang="ru-RU" sz="32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Маркерная селекция в</a:t>
            </a:r>
            <a:r>
              <a:rPr lang="ru-RU" sz="32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форелеводстве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7121" y="5214506"/>
            <a:ext cx="7994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доклада: м.н.с</a:t>
            </a:r>
            <a:r>
              <a:rPr lang="ru-RU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лаборатории </a:t>
            </a:r>
            <a:r>
              <a:rPr lang="ru-RU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генетических</a:t>
            </a:r>
            <a:r>
              <a:rPr lang="en-US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</a:t>
            </a:r>
            <a:endParaRPr lang="en-US" spc="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агро – и аквахозяйстве Николаева Ольга Анатольевна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101" y="286103"/>
            <a:ext cx="1295960" cy="11231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43" y="286103"/>
            <a:ext cx="1369242" cy="121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34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Маркеры генетического разнообразия</a:t>
            </a:r>
            <a:endParaRPr lang="ru-RU" sz="3200" spc="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Морфологические (фенотипические)</a:t>
            </a:r>
          </a:p>
          <a:p>
            <a:r>
              <a:rPr lang="ru-RU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Протеиновые(биохимические)</a:t>
            </a:r>
          </a:p>
          <a:p>
            <a:r>
              <a:rPr lang="ru-RU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Цитогенетические</a:t>
            </a:r>
          </a:p>
          <a:p>
            <a:r>
              <a:rPr lang="ru-RU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Маркеры ДНК (молекулярные)</a:t>
            </a:r>
            <a:endParaRPr lang="ru-RU" spc="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11900"/>
            <a:ext cx="4114800" cy="365125"/>
          </a:xfrm>
        </p:spPr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163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508000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Оптимальные качества генетического маркера: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76300" y="1647825"/>
            <a:ext cx="8792279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Полиморфный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Мультиаллельный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Кодоминантный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Неэпистатичный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Нечувствительный 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воздействию окружающей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246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SNP(45356043) TNS2 (9Chr)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SNP(28632407) BMP2 (4Chr)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247671"/>
              </p:ext>
            </p:extLst>
          </p:nvPr>
        </p:nvGraphicFramePr>
        <p:xfrm>
          <a:off x="1810860" y="2007633"/>
          <a:ext cx="8570279" cy="44380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0760">
                  <a:extLst>
                    <a:ext uri="{9D8B030D-6E8A-4147-A177-3AD203B41FA5}">
                      <a16:colId xmlns:a16="http://schemas.microsoft.com/office/drawing/2014/main" val="2940011442"/>
                    </a:ext>
                  </a:extLst>
                </a:gridCol>
                <a:gridCol w="3389937">
                  <a:extLst>
                    <a:ext uri="{9D8B030D-6E8A-4147-A177-3AD203B41FA5}">
                      <a16:colId xmlns:a16="http://schemas.microsoft.com/office/drawing/2014/main" val="453281006"/>
                    </a:ext>
                  </a:extLst>
                </a:gridCol>
                <a:gridCol w="719444">
                  <a:extLst>
                    <a:ext uri="{9D8B030D-6E8A-4147-A177-3AD203B41FA5}">
                      <a16:colId xmlns:a16="http://schemas.microsoft.com/office/drawing/2014/main" val="2415415771"/>
                    </a:ext>
                  </a:extLst>
                </a:gridCol>
                <a:gridCol w="1096008">
                  <a:extLst>
                    <a:ext uri="{9D8B030D-6E8A-4147-A177-3AD203B41FA5}">
                      <a16:colId xmlns:a16="http://schemas.microsoft.com/office/drawing/2014/main" val="1754441468"/>
                    </a:ext>
                  </a:extLst>
                </a:gridCol>
                <a:gridCol w="925863">
                  <a:extLst>
                    <a:ext uri="{9D8B030D-6E8A-4147-A177-3AD203B41FA5}">
                      <a16:colId xmlns:a16="http://schemas.microsoft.com/office/drawing/2014/main" val="2793077255"/>
                    </a:ext>
                  </a:extLst>
                </a:gridCol>
                <a:gridCol w="828267">
                  <a:extLst>
                    <a:ext uri="{9D8B030D-6E8A-4147-A177-3AD203B41FA5}">
                      <a16:colId xmlns:a16="http://schemas.microsoft.com/office/drawing/2014/main" val="1320569602"/>
                    </a:ext>
                  </a:extLst>
                </a:gridCol>
              </a:tblGrid>
              <a:tr h="4733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Последовательность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t°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отжига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фрагмента, п.н.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краситель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гаситель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1863922"/>
                  </a:ext>
                </a:extLst>
              </a:tr>
              <a:tr h="236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Primer Tensin2_Forward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AAGGTATACGGGAATCAAACCTC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6000537"/>
                  </a:ext>
                </a:extLst>
              </a:tr>
              <a:tr h="4733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Primer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Tensin2_Reverse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GGACCTGCAATTTGCTTTGTAT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00642748"/>
                  </a:ext>
                </a:extLst>
              </a:tr>
              <a:tr h="4733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Probe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Tensin2_A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CAAAACAAAATATGAGTGCTTGGTTGTCTA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BHQ1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2107206"/>
                  </a:ext>
                </a:extLst>
              </a:tr>
              <a:tr h="4733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Probe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Tensin2_G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CGAAACAAAATATGAGTGCTTGGTTGTCT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R6G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BHQ1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1053178"/>
                  </a:ext>
                </a:extLst>
              </a:tr>
              <a:tr h="236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Primer BMP2_Forward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GGACTAGTCAGTTCATTACTCATTCT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8669503"/>
                  </a:ext>
                </a:extLst>
              </a:tr>
              <a:tr h="4733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Primer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BMP2_Reverse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GTACGCCTAATTACGTGGTTCT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6372090"/>
                  </a:ext>
                </a:extLst>
              </a:tr>
              <a:tr h="4733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Probe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BMP2_A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CGCACTCTTTATACGCAATTACGCACGT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BHQ1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6371049"/>
                  </a:ext>
                </a:extLst>
              </a:tr>
              <a:tr h="4733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Probe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BMP2_G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CGCACTCTTTATGCGCAATTACGCACG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R6G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BHQ1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57678912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963863" y="3317974"/>
            <a:ext cx="6896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0860" y="1638301"/>
            <a:ext cx="4702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Праймеры и зонды для генов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Tensin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BMP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2 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149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073" y="2699241"/>
            <a:ext cx="4502841" cy="15489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1525" y="508768"/>
            <a:ext cx="985295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Схема измерения тела рыбы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Мерная доска для снятия </a:t>
            </a:r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метрических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показателей у рыб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046073" y="4899741"/>
            <a:ext cx="44858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Абсолютная длина – длина тела по Смиту;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тела – длина тела до конца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чешуйчатого покрова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44" y="2061929"/>
            <a:ext cx="5630061" cy="3343742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789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2313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0"/>
            <a:ext cx="10563225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12313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3024334"/>
            <a:ext cx="10563225" cy="3224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16776" y="5924931"/>
            <a:ext cx="8041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График частот встречаемости генотипов и аллелей у потомков по генам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BMP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Tensin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16778" y="2701170"/>
            <a:ext cx="8041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График частот встречаемости генотипов и аллелей у производителей по генам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BMP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Tensin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5786624" y="657126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6</a:t>
            </a:r>
            <a:endParaRPr lang="ru-RU" sz="1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82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30941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Размерно-весовые показатели производителей радужной форели с различными генотипами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генах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Tensin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BMP-2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871297"/>
              </p:ext>
            </p:extLst>
          </p:nvPr>
        </p:nvGraphicFramePr>
        <p:xfrm>
          <a:off x="96714" y="1030936"/>
          <a:ext cx="11816863" cy="53192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53184">
                  <a:extLst>
                    <a:ext uri="{9D8B030D-6E8A-4147-A177-3AD203B41FA5}">
                      <a16:colId xmlns:a16="http://schemas.microsoft.com/office/drawing/2014/main" val="787157304"/>
                    </a:ext>
                  </a:extLst>
                </a:gridCol>
                <a:gridCol w="2578439">
                  <a:extLst>
                    <a:ext uri="{9D8B030D-6E8A-4147-A177-3AD203B41FA5}">
                      <a16:colId xmlns:a16="http://schemas.microsoft.com/office/drawing/2014/main" val="871627502"/>
                    </a:ext>
                  </a:extLst>
                </a:gridCol>
                <a:gridCol w="2592620">
                  <a:extLst>
                    <a:ext uri="{9D8B030D-6E8A-4147-A177-3AD203B41FA5}">
                      <a16:colId xmlns:a16="http://schemas.microsoft.com/office/drawing/2014/main" val="4085057097"/>
                    </a:ext>
                  </a:extLst>
                </a:gridCol>
                <a:gridCol w="2592620">
                  <a:extLst>
                    <a:ext uri="{9D8B030D-6E8A-4147-A177-3AD203B41FA5}">
                      <a16:colId xmlns:a16="http://schemas.microsoft.com/office/drawing/2014/main" val="2601961731"/>
                    </a:ext>
                  </a:extLst>
                </a:gridCol>
              </a:tblGrid>
              <a:tr h="27996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Генотип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18119"/>
                  </a:ext>
                </a:extLst>
              </a:tr>
              <a:tr h="279960"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Tensin2</a:t>
                      </a:r>
                      <a:endParaRPr lang="ru-RU" sz="16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169845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 n=19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 n=51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 n=7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117000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1287,47±48,77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1215,18±64,28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1172,29±159,99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454681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45,46±0,71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52,82±8,49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44,40±1,46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204753"/>
                  </a:ext>
                </a:extLst>
              </a:tr>
              <a:tr h="55991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до конца чешуйчатого покрова, см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42,31±0,67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41,23±0,52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41,66±1,39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600592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8,28±0,12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8,62±0,53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8,06±0,27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9953015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7,94±0,17</a:t>
                      </a:r>
                      <a:r>
                        <a:rPr lang="en-US" sz="16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7,27±0,15</a:t>
                      </a:r>
                      <a:r>
                        <a:rPr lang="en-US" sz="16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7,58±0,51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858127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5,07±0,07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5,02±0,10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5,03±0,29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585059"/>
                  </a:ext>
                </a:extLst>
              </a:tr>
              <a:tr h="279960"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BMP2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750380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 n=0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 n=7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 n=70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47871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1314,57±119,62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1220,57±49,56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328096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45,70±1,17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50,69±6,18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0717871"/>
                  </a:ext>
                </a:extLst>
              </a:tr>
              <a:tr h="55991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до конца чешуйчатого покрова, см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42,83±1,18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41,41±0,42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897059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8,51±0,20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8,48±0,39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543383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7,87±0,42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7,43±0,12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044010"/>
                  </a:ext>
                </a:extLst>
              </a:tr>
              <a:tr h="27996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5,17±0,23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5,02±0,08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32144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6350169"/>
            <a:ext cx="355898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Примечания: a-b при Р &lt;0,01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77840" y="651717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7</a:t>
            </a:r>
            <a:endParaRPr lang="ru-RU" sz="1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79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52425"/>
            <a:ext cx="12192000" cy="713815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Размерно-весовые показатели потомков радужной форели с различными генотипами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генах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Tensin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BMP-2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015145"/>
              </p:ext>
            </p:extLst>
          </p:nvPr>
        </p:nvGraphicFramePr>
        <p:xfrm>
          <a:off x="246185" y="1276347"/>
          <a:ext cx="11095893" cy="49911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80659">
                  <a:extLst>
                    <a:ext uri="{9D8B030D-6E8A-4147-A177-3AD203B41FA5}">
                      <a16:colId xmlns:a16="http://schemas.microsoft.com/office/drawing/2014/main" val="212738993"/>
                    </a:ext>
                  </a:extLst>
                </a:gridCol>
                <a:gridCol w="2526431">
                  <a:extLst>
                    <a:ext uri="{9D8B030D-6E8A-4147-A177-3AD203B41FA5}">
                      <a16:colId xmlns:a16="http://schemas.microsoft.com/office/drawing/2014/main" val="3788865530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3342542172"/>
                    </a:ext>
                  </a:extLst>
                </a:gridCol>
                <a:gridCol w="2188553">
                  <a:extLst>
                    <a:ext uri="{9D8B030D-6E8A-4147-A177-3AD203B41FA5}">
                      <a16:colId xmlns:a16="http://schemas.microsoft.com/office/drawing/2014/main" val="1522733218"/>
                    </a:ext>
                  </a:extLst>
                </a:gridCol>
              </a:tblGrid>
              <a:tr h="26269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Генотип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040021"/>
                  </a:ext>
                </a:extLst>
              </a:tr>
              <a:tr h="262690"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Tensin2</a:t>
                      </a:r>
                      <a:endParaRPr lang="ru-RU" sz="16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525616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 n=0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 n=28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 n=9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7870909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4,24±0,26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4,63±0,66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405535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мм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67,94±1,37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68,77±3,87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6252021"/>
                  </a:ext>
                </a:extLst>
              </a:tr>
              <a:tr h="52537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до конца чешуйчатого покрова, мм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62,02±1,27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62,77±3,59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148629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мм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15,08±0,27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14,98±0,74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372065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мм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15,92±0,41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16,31±0,94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634427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мм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8,24±0,23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8,14±0,60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5169696"/>
                  </a:ext>
                </a:extLst>
              </a:tr>
              <a:tr h="262690"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BMP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345688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 n=1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 n=21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 n=15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207422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4,39±0,32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4,17±0,43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985207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мм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68,60±1,72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66,86±2,30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841378"/>
                  </a:ext>
                </a:extLst>
              </a:tr>
              <a:tr h="52537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до конца чешуйчатого покрова, мм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62,82±1,62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60,82±2,10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317516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мм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15,13±0,32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14,84±0,47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60277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мм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15,98±0,50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15,96±0,61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466410"/>
                  </a:ext>
                </a:extLst>
              </a:tr>
              <a:tr h="26269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мм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8,42±0,30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7,86±0,33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30264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649700" y="6392487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8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14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353671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8664" y="1650533"/>
            <a:ext cx="9814672" cy="3327679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проведенного исследования была успешно подобрана и апробирована 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генотипирования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радужной форели методом ПЦР в режиме реального времени с использованием зондов. Успешно были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генотипированы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77 производителей и 37 потомков радужной форели. На основании результатов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генотипирования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ПЦР в режиме реального времени было обнаружено достоверное различие у производителей радужной форели по замене в гене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Tensin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генотипом АА, которые превосходили рыб с генотипом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(0,67 см, Р &lt;0,01).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5782" y="615141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9</a:t>
            </a:r>
            <a:endParaRPr lang="ru-RU" sz="1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35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157601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проведена в рамках выполнения научных исследований Министерства науки и высшего образования РФ по теме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ГЗ №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FGGN-2022-0007</a:t>
            </a:r>
            <a:endParaRPr lang="ru-RU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36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2305</TotalTime>
  <Words>583</Words>
  <Application>Microsoft Office PowerPoint</Application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ВСЕРОССИЙСКИЙ НАУЧНО-ИССЛЕДОВАТЕЛЬСКИЙ ИНСТИТУТ ГЕНЕТИКИ И РАЗВЕДЕНИЯ СЕЛЬСКОХОЗЯЙСТВЕННЫХ ЖИВОТНЫХ ФИЛИАЛ ФЕДЕРАЛЬНОГО ГОСУДАРСТВЕННОГО БЮДЖЕТНОГО НАУЧНОГО УЧРЕЖДЕНИЯ «ФЕДЕРАЛЬНЫЙ ИССЛЕДОВАТЕЛЬСКИЙ ЦЕНТР ЖИВОТНОВОДСТВА – ВИЖ ИМЕНИ АКАДЕМИКА Л.К. ЭРНСТА»</vt:lpstr>
      <vt:lpstr>Маркеры генетического разнообразия</vt:lpstr>
      <vt:lpstr>Оптимальные качества генетического маркера: </vt:lpstr>
      <vt:lpstr>SNP(45356043) TNS2 (9Chr) SNP(28632407) BMP2 (4Chr)</vt:lpstr>
      <vt:lpstr>Презентация PowerPoint</vt:lpstr>
      <vt:lpstr>Презентация PowerPoint</vt:lpstr>
      <vt:lpstr>Размерно-весовые показатели производителей радужной форели с различными генотипами SNP в генах Tensin2 и BMP-2</vt:lpstr>
      <vt:lpstr>Размерно-весовые показатели потомков радужной форели с различными генотипами SNP в генах Tensin2 и BMP-2</vt:lpstr>
      <vt:lpstr>Заключение</vt:lpstr>
      <vt:lpstr>Спасибо за внимание!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ВСЕРОССИЙСКИЙ НАУЧНО-ИССЛЕДОВАТЕЛЬСКИЙ ИНСТИТУТ ГЕНЕТИКИ И РАЗВЕДЕНИЯ СЕЛЬСКОХОЗЯЙСТВЕННЫХ ЖИВОТНЫХ ФИЛИАЛ ФЕДЕРАЛЬНОГО ГОСУДАРСТВЕННОГО БЮДЖЕТНОГО НАУЧНОГО УЧРЕЖДЕНИЯ «ФЕДЕРАЛЬНЫЙ ИССЛЕДОВАТЕЛЬСКИЙ ЦЕНТР ЖИВОТНОВОДСТВА – ВИЖ ИМЕНИ АКАДЕМИКА Л.К. ЭРНСТА»</dc:title>
  <dc:creator>RePack by Diakov</dc:creator>
  <cp:lastModifiedBy>RePack by Diakov</cp:lastModifiedBy>
  <cp:revision>19</cp:revision>
  <dcterms:created xsi:type="dcterms:W3CDTF">2024-05-20T08:13:39Z</dcterms:created>
  <dcterms:modified xsi:type="dcterms:W3CDTF">2024-05-22T04:20:51Z</dcterms:modified>
</cp:coreProperties>
</file>