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8" r:id="rId1"/>
  </p:sldMasterIdLst>
  <p:notesMasterIdLst>
    <p:notesMasterId r:id="rId12"/>
  </p:notesMasterIdLst>
  <p:sldIdLst>
    <p:sldId id="369" r:id="rId2"/>
    <p:sldId id="442" r:id="rId3"/>
    <p:sldId id="441" r:id="rId4"/>
    <p:sldId id="419" r:id="rId5"/>
    <p:sldId id="439" r:id="rId6"/>
    <p:sldId id="438" r:id="rId7"/>
    <p:sldId id="435" r:id="rId8"/>
    <p:sldId id="436" r:id="rId9"/>
    <p:sldId id="437" r:id="rId10"/>
    <p:sldId id="412" r:id="rId11"/>
  </p:sldIdLst>
  <p:sldSz cx="9144000" cy="6858000" type="screen4x3"/>
  <p:notesSz cx="6858000" cy="9144000"/>
  <p:defaultTextStyle>
    <a:defPPr>
      <a:defRPr lang="ru-RU"/>
    </a:defPPr>
    <a:lvl1pPr algn="l" rtl="0" eaLnBrk="0" fontAlgn="base" hangingPunct="0">
      <a:spcBef>
        <a:spcPct val="0"/>
      </a:spcBef>
      <a:spcAft>
        <a:spcPct val="0"/>
      </a:spcAft>
      <a:defRPr b="1" kern="1200">
        <a:solidFill>
          <a:schemeClr val="tx1"/>
        </a:solidFill>
        <a:latin typeface="Arial" charset="0"/>
        <a:ea typeface="+mn-ea"/>
        <a:cs typeface="Arial" charset="0"/>
      </a:defRPr>
    </a:lvl1pPr>
    <a:lvl2pPr marL="457200" algn="l" rtl="0" eaLnBrk="0" fontAlgn="base" hangingPunct="0">
      <a:spcBef>
        <a:spcPct val="0"/>
      </a:spcBef>
      <a:spcAft>
        <a:spcPct val="0"/>
      </a:spcAft>
      <a:defRPr b="1" kern="1200">
        <a:solidFill>
          <a:schemeClr val="tx1"/>
        </a:solidFill>
        <a:latin typeface="Arial" charset="0"/>
        <a:ea typeface="+mn-ea"/>
        <a:cs typeface="Arial" charset="0"/>
      </a:defRPr>
    </a:lvl2pPr>
    <a:lvl3pPr marL="914400" algn="l" rtl="0" eaLnBrk="0" fontAlgn="base" hangingPunct="0">
      <a:spcBef>
        <a:spcPct val="0"/>
      </a:spcBef>
      <a:spcAft>
        <a:spcPct val="0"/>
      </a:spcAft>
      <a:defRPr b="1" kern="1200">
        <a:solidFill>
          <a:schemeClr val="tx1"/>
        </a:solidFill>
        <a:latin typeface="Arial" charset="0"/>
        <a:ea typeface="+mn-ea"/>
        <a:cs typeface="Arial" charset="0"/>
      </a:defRPr>
    </a:lvl3pPr>
    <a:lvl4pPr marL="1371600" algn="l" rtl="0" eaLnBrk="0" fontAlgn="base" hangingPunct="0">
      <a:spcBef>
        <a:spcPct val="0"/>
      </a:spcBef>
      <a:spcAft>
        <a:spcPct val="0"/>
      </a:spcAft>
      <a:defRPr b="1" kern="1200">
        <a:solidFill>
          <a:schemeClr val="tx1"/>
        </a:solidFill>
        <a:latin typeface="Arial" charset="0"/>
        <a:ea typeface="+mn-ea"/>
        <a:cs typeface="Arial" charset="0"/>
      </a:defRPr>
    </a:lvl4pPr>
    <a:lvl5pPr marL="1828800" algn="l" rtl="0" eaLnBrk="0" fontAlgn="base" hangingPunct="0">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264B4"/>
    <a:srgbClr val="E1E1E1"/>
    <a:srgbClr val="165173"/>
    <a:srgbClr val="0070C0"/>
    <a:srgbClr val="D60052"/>
    <a:srgbClr val="4FF0F6"/>
    <a:srgbClr val="E3E3E4"/>
    <a:srgbClr val="07858B"/>
    <a:srgbClr val="0065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4522" autoAdjust="0"/>
  </p:normalViewPr>
  <p:slideViewPr>
    <p:cSldViewPr>
      <p:cViewPr>
        <p:scale>
          <a:sx n="72" d="100"/>
          <a:sy n="72" d="100"/>
        </p:scale>
        <p:origin x="1915" y="2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cs typeface="+mn-cs"/>
              </a:defRPr>
            </a:lvl1pPr>
          </a:lstStyle>
          <a:p>
            <a:pPr>
              <a:defRPr/>
            </a:pPr>
            <a:fld id="{0955B33A-4E35-41C2-97B0-386F92D0F5F4}" type="datetimeFigureOut">
              <a:rPr lang="ru-RU"/>
              <a:pPr>
                <a:defRPr/>
              </a:pPr>
              <a:t>06.10.2024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3E982F1-0973-4D0D-AD8A-D377C320E8F7}" type="slidenum">
              <a:rPr lang="ru-RU" altLang="ru-RU"/>
              <a:pPr/>
              <a:t>‹#›</a:t>
            </a:fld>
            <a:endParaRPr lang="ru-RU" altLang="ru-RU"/>
          </a:p>
        </p:txBody>
      </p:sp>
    </p:spTree>
    <p:extLst>
      <p:ext uri="{BB962C8B-B14F-4D97-AF65-F5344CB8AC3E}">
        <p14:creationId xmlns:p14="http://schemas.microsoft.com/office/powerpoint/2010/main" val="1663104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CAF0DBA-E3F7-43F1-BC9C-C3FC1B808AB5}" type="slidenum">
              <a:rPr lang="ru-RU" altLang="ru-RU" smtClean="0"/>
              <a:pPr/>
              <a:t>1</a:t>
            </a:fld>
            <a:endParaRPr lang="ru-RU" altLang="ru-RU"/>
          </a:p>
        </p:txBody>
      </p:sp>
    </p:spTree>
    <p:extLst>
      <p:ext uri="{BB962C8B-B14F-4D97-AF65-F5344CB8AC3E}">
        <p14:creationId xmlns:p14="http://schemas.microsoft.com/office/powerpoint/2010/main" val="282945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3E982F1-0973-4D0D-AD8A-D377C320E8F7}" type="slidenum">
              <a:rPr lang="ru-RU" altLang="ru-RU" smtClean="0"/>
              <a:pPr/>
              <a:t>8</a:t>
            </a:fld>
            <a:endParaRPr lang="ru-RU" altLang="ru-RU"/>
          </a:p>
        </p:txBody>
      </p:sp>
    </p:spTree>
    <p:extLst>
      <p:ext uri="{BB962C8B-B14F-4D97-AF65-F5344CB8AC3E}">
        <p14:creationId xmlns:p14="http://schemas.microsoft.com/office/powerpoint/2010/main" val="251217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Равнобедренный треугольник 3"/>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Заголовок 7"/>
          <p:cNvSpPr>
            <a:spLocks noGrp="1"/>
          </p:cNvSpPr>
          <p:nvPr>
            <p:ph type="ctrTitle"/>
          </p:nvPr>
        </p:nvSpPr>
        <p:spPr>
          <a:xfrm>
            <a:off x="540544" y="776288"/>
            <a:ext cx="8062912" cy="1470025"/>
          </a:xfrm>
        </p:spPr>
        <p:txBody>
          <a:bodyPr anchor="b"/>
          <a:lstStyle>
            <a:lvl1pPr algn="r">
              <a:defRPr sz="4400"/>
            </a:lvl1pPr>
          </a:lstStyle>
          <a:p>
            <a:r>
              <a:rPr lang="ru-RU"/>
              <a:t>Образец заголовка</a:t>
            </a:r>
            <a:endParaRPr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5" name="Дата 27"/>
          <p:cNvSpPr>
            <a:spLocks noGrp="1"/>
          </p:cNvSpPr>
          <p:nvPr>
            <p:ph type="dt" sz="half" idx="10"/>
          </p:nvPr>
        </p:nvSpPr>
        <p:spPr>
          <a:xfrm>
            <a:off x="1371600" y="6011863"/>
            <a:ext cx="5791200" cy="365125"/>
          </a:xfrm>
        </p:spPr>
        <p:txBody>
          <a:bodyPr tIns="0" bIns="0" anchor="t"/>
          <a:lstStyle>
            <a:lvl1pPr algn="r">
              <a:defRPr sz="1000"/>
            </a:lvl1pPr>
          </a:lstStyle>
          <a:p>
            <a:pPr>
              <a:defRPr/>
            </a:pPr>
            <a:endParaRPr lang="ru-RU"/>
          </a:p>
        </p:txBody>
      </p:sp>
      <p:sp>
        <p:nvSpPr>
          <p:cNvPr id="6" name="Нижний колонтитул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ru-RU"/>
          </a:p>
        </p:txBody>
      </p:sp>
      <p:sp>
        <p:nvSpPr>
          <p:cNvPr id="7" name="Номер слайда 28"/>
          <p:cNvSpPr>
            <a:spLocks noGrp="1"/>
          </p:cNvSpPr>
          <p:nvPr>
            <p:ph type="sldNum" sz="quarter" idx="12"/>
          </p:nvPr>
        </p:nvSpPr>
        <p:spPr>
          <a:xfrm>
            <a:off x="8391525" y="5753100"/>
            <a:ext cx="503238" cy="365125"/>
          </a:xfrm>
        </p:spPr>
        <p:txBody>
          <a:bodyPr anchor="ctr"/>
          <a:lstStyle>
            <a:lvl1pPr>
              <a:defRPr sz="1300">
                <a:solidFill>
                  <a:srgbClr val="FFFFFF"/>
                </a:solidFill>
              </a:defRPr>
            </a:lvl1pPr>
          </a:lstStyle>
          <a:p>
            <a:fld id="{6B2EF949-C511-411E-97CC-870492915D56}" type="slidenum">
              <a:rPr lang="ru-RU" altLang="ru-RU"/>
              <a:pPr/>
              <a:t>‹#›</a:t>
            </a:fld>
            <a:endParaRPr lang="ru-RU" altLang="ru-RU"/>
          </a:p>
        </p:txBody>
      </p:sp>
    </p:spTree>
    <p:extLst>
      <p:ext uri="{BB962C8B-B14F-4D97-AF65-F5344CB8AC3E}">
        <p14:creationId xmlns:p14="http://schemas.microsoft.com/office/powerpoint/2010/main" val="3371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lang="ru-RU"/>
              <a:t>Образец заголовка</a:t>
            </a:r>
            <a:endParaRPr lang="en-US"/>
          </a:p>
        </p:txBody>
      </p:sp>
      <p:sp>
        <p:nvSpPr>
          <p:cNvPr id="3" name="Содержимое 2"/>
          <p:cNvSpPr>
            <a:spLocks noGrp="1"/>
          </p:cNvSpPr>
          <p:nvPr>
            <p:ph idx="1"/>
          </p:nvPr>
        </p:nvSpPr>
        <p:spPr>
          <a:xfrm>
            <a:off x="457200" y="1882808"/>
            <a:ext cx="8229600" cy="4572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p:cNvSpPr>
            <a:spLocks noGrp="1"/>
          </p:cNvSpPr>
          <p:nvPr>
            <p:ph type="dt" sz="half" idx="10"/>
          </p:nvPr>
        </p:nvSpPr>
        <p:spPr>
          <a:xfrm>
            <a:off x="4791075" y="6480175"/>
            <a:ext cx="2133600" cy="301625"/>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457200" y="6481763"/>
            <a:ext cx="4259263" cy="300037"/>
          </a:xfrm>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5543334A-3DB4-4174-A22D-D944595FE0D2}" type="slidenum">
              <a:rPr lang="ru-RU" altLang="ru-RU"/>
              <a:pPr/>
              <a:t>‹#›</a:t>
            </a:fld>
            <a:endParaRPr lang="ru-RU" altLang="ru-RU"/>
          </a:p>
        </p:txBody>
      </p:sp>
    </p:spTree>
    <p:extLst>
      <p:ext uri="{BB962C8B-B14F-4D97-AF65-F5344CB8AC3E}">
        <p14:creationId xmlns:p14="http://schemas.microsoft.com/office/powerpoint/2010/main" val="172837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Прямоугольный треугольник 3"/>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Равнобедренный треугольник 4"/>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6" name="Прямая соединительная линия 5"/>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6"/>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lstStyle>
            <a:lvl1pPr marL="0" algn="l">
              <a:buNone/>
              <a:defRPr sz="3600" b="1" cap="none" baseline="0"/>
            </a:lvl1pPr>
          </a:lstStyle>
          <a:p>
            <a:r>
              <a:rPr lang="ru-RU"/>
              <a:t>Образец заголовка</a:t>
            </a:r>
            <a:endParaRPr lang="en-US"/>
          </a:p>
        </p:txBody>
      </p:sp>
      <p:sp>
        <p:nvSpPr>
          <p:cNvPr id="3" name="Текст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8" name="Дата 3"/>
          <p:cNvSpPr>
            <a:spLocks noGrp="1"/>
          </p:cNvSpPr>
          <p:nvPr>
            <p:ph type="dt" sz="half" idx="10"/>
          </p:nvPr>
        </p:nvSpPr>
        <p:spPr>
          <a:xfrm>
            <a:off x="6956425" y="6477000"/>
            <a:ext cx="2133600" cy="304800"/>
          </a:xfrm>
        </p:spPr>
        <p:txBody>
          <a:bodyPr/>
          <a:lstStyle>
            <a:lvl1pPr>
              <a:defRPr/>
            </a:lvl1pPr>
          </a:lstStyle>
          <a:p>
            <a:pPr>
              <a:defRPr/>
            </a:pPr>
            <a:endParaRPr lang="ru-RU"/>
          </a:p>
        </p:txBody>
      </p:sp>
      <p:sp>
        <p:nvSpPr>
          <p:cNvPr id="9" name="Нижний колонтитул 4"/>
          <p:cNvSpPr>
            <a:spLocks noGrp="1"/>
          </p:cNvSpPr>
          <p:nvPr>
            <p:ph type="ftr" sz="quarter" idx="11"/>
          </p:nvPr>
        </p:nvSpPr>
        <p:spPr>
          <a:xfrm>
            <a:off x="2619375" y="6481763"/>
            <a:ext cx="4260850" cy="300037"/>
          </a:xfrm>
        </p:spPr>
        <p:txBody>
          <a:bodyPr/>
          <a:lstStyle>
            <a:lvl1pPr>
              <a:defRPr/>
            </a:lvl1pPr>
          </a:lstStyle>
          <a:p>
            <a:pPr>
              <a:defRPr/>
            </a:pPr>
            <a:endParaRPr lang="ru-RU"/>
          </a:p>
        </p:txBody>
      </p:sp>
      <p:sp>
        <p:nvSpPr>
          <p:cNvPr id="10" name="Номер слайда 5"/>
          <p:cNvSpPr>
            <a:spLocks noGrp="1"/>
          </p:cNvSpPr>
          <p:nvPr>
            <p:ph type="sldNum" sz="quarter" idx="12"/>
          </p:nvPr>
        </p:nvSpPr>
        <p:spPr>
          <a:xfrm>
            <a:off x="8450263" y="809625"/>
            <a:ext cx="503237" cy="300038"/>
          </a:xfrm>
        </p:spPr>
        <p:txBody>
          <a:bodyPr/>
          <a:lstStyle>
            <a:lvl1pPr>
              <a:defRPr/>
            </a:lvl1pPr>
          </a:lstStyle>
          <a:p>
            <a:fld id="{08EB6B7A-8CDE-44C5-8DA9-8CEE87E3B991}" type="slidenum">
              <a:rPr lang="ru-RU" altLang="ru-RU"/>
              <a:pPr/>
              <a:t>‹#›</a:t>
            </a:fld>
            <a:endParaRPr lang="ru-RU" altLang="ru-RU"/>
          </a:p>
        </p:txBody>
      </p:sp>
    </p:spTree>
    <p:extLst>
      <p:ext uri="{BB962C8B-B14F-4D97-AF65-F5344CB8AC3E}">
        <p14:creationId xmlns:p14="http://schemas.microsoft.com/office/powerpoint/2010/main" val="276797156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lang="ru-RU"/>
              <a:t>Образец заголовка</a:t>
            </a:r>
            <a:endParaRPr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fld id="{0B5C0A09-9C9E-402F-99F3-F371BA005277}" type="slidenum">
              <a:rPr lang="ru-RU" altLang="ru-RU"/>
              <a:pPr/>
              <a:t>‹#›</a:t>
            </a:fld>
            <a:endParaRPr lang="ru-RU" altLang="ru-RU"/>
          </a:p>
        </p:txBody>
      </p:sp>
    </p:spTree>
    <p:extLst>
      <p:ext uri="{BB962C8B-B14F-4D97-AF65-F5344CB8AC3E}">
        <p14:creationId xmlns:p14="http://schemas.microsoft.com/office/powerpoint/2010/main" val="2678585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ru-RU"/>
              <a:t>Образец заголовка</a:t>
            </a:r>
            <a:endParaRPr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6"/>
          <p:cNvSpPr>
            <a:spLocks noGrp="1"/>
          </p:cNvSpPr>
          <p:nvPr>
            <p:ph type="dt" sz="half" idx="10"/>
          </p:nvPr>
        </p:nvSpPr>
        <p:spPr>
          <a:xfrm>
            <a:off x="4791075" y="6481763"/>
            <a:ext cx="2130425" cy="301625"/>
          </a:xfrm>
        </p:spPr>
        <p:txBody>
          <a:bodyPr/>
          <a:lstStyle>
            <a:lvl1pPr>
              <a:defRPr/>
            </a:lvl1pPr>
          </a:lstStyle>
          <a:p>
            <a:pPr>
              <a:defRPr/>
            </a:pPr>
            <a:endParaRPr lang="ru-RU"/>
          </a:p>
        </p:txBody>
      </p:sp>
      <p:sp>
        <p:nvSpPr>
          <p:cNvPr id="8" name="Нижний колонтитул 7"/>
          <p:cNvSpPr>
            <a:spLocks noGrp="1"/>
          </p:cNvSpPr>
          <p:nvPr>
            <p:ph type="ftr" sz="quarter" idx="11"/>
          </p:nvPr>
        </p:nvSpPr>
        <p:spPr>
          <a:xfrm>
            <a:off x="457200" y="6481763"/>
            <a:ext cx="4260850" cy="301625"/>
          </a:xfrm>
        </p:spPr>
        <p:txBody>
          <a:bodyPr/>
          <a:lstStyle>
            <a:lvl1pPr>
              <a:defRPr/>
            </a:lvl1pPr>
          </a:lstStyle>
          <a:p>
            <a:pPr>
              <a:defRPr/>
            </a:pPr>
            <a:endParaRPr lang="ru-RU"/>
          </a:p>
        </p:txBody>
      </p:sp>
      <p:sp>
        <p:nvSpPr>
          <p:cNvPr id="9" name="Номер слайда 8"/>
          <p:cNvSpPr>
            <a:spLocks noGrp="1"/>
          </p:cNvSpPr>
          <p:nvPr>
            <p:ph type="sldNum" sz="quarter" idx="12"/>
          </p:nvPr>
        </p:nvSpPr>
        <p:spPr>
          <a:xfrm>
            <a:off x="7589838" y="6483350"/>
            <a:ext cx="503237" cy="301625"/>
          </a:xfrm>
        </p:spPr>
        <p:txBody>
          <a:bodyPr/>
          <a:lstStyle>
            <a:lvl1pPr>
              <a:defRPr/>
            </a:lvl1pPr>
          </a:lstStyle>
          <a:p>
            <a:fld id="{8DAD80E3-BFEF-416C-B254-CB60FFE33384}" type="slidenum">
              <a:rPr lang="ru-RU" altLang="ru-RU"/>
              <a:pPr/>
              <a:t>‹#›</a:t>
            </a:fld>
            <a:endParaRPr lang="ru-RU" altLang="ru-RU"/>
          </a:p>
        </p:txBody>
      </p:sp>
    </p:spTree>
    <p:extLst>
      <p:ext uri="{BB962C8B-B14F-4D97-AF65-F5344CB8AC3E}">
        <p14:creationId xmlns:p14="http://schemas.microsoft.com/office/powerpoint/2010/main" val="112093641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lang="ru-RU"/>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fld id="{31AC637C-B6AC-45C6-AC18-09021681A6DB}" type="slidenum">
              <a:rPr lang="ru-RU" altLang="ru-RU"/>
              <a:pPr/>
              <a:t>‹#›</a:t>
            </a:fld>
            <a:endParaRPr lang="ru-RU" altLang="ru-RU"/>
          </a:p>
        </p:txBody>
      </p:sp>
    </p:spTree>
    <p:extLst>
      <p:ext uri="{BB962C8B-B14F-4D97-AF65-F5344CB8AC3E}">
        <p14:creationId xmlns:p14="http://schemas.microsoft.com/office/powerpoint/2010/main" val="85166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fld id="{FAC51394-F898-4EA2-A4F1-D3EC50EF2E91}" type="slidenum">
              <a:rPr lang="ru-RU" altLang="ru-RU"/>
              <a:pPr/>
              <a:t>‹#›</a:t>
            </a:fld>
            <a:endParaRPr lang="ru-RU" altLang="ru-RU"/>
          </a:p>
        </p:txBody>
      </p:sp>
    </p:spTree>
    <p:extLst>
      <p:ext uri="{BB962C8B-B14F-4D97-AF65-F5344CB8AC3E}">
        <p14:creationId xmlns:p14="http://schemas.microsoft.com/office/powerpoint/2010/main" val="329519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ru-RU"/>
              <a:t>Образец заголовка</a:t>
            </a:r>
            <a:endParaRPr lang="en-US"/>
          </a:p>
        </p:txBody>
      </p:sp>
      <p:sp>
        <p:nvSpPr>
          <p:cNvPr id="3" name="Текст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ru-RU"/>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4"/>
          <p:cNvSpPr>
            <a:spLocks noGrp="1"/>
          </p:cNvSpPr>
          <p:nvPr>
            <p:ph type="dt" sz="half" idx="10"/>
          </p:nvPr>
        </p:nvSpPr>
        <p:spPr>
          <a:xfrm>
            <a:off x="6278563" y="6556375"/>
            <a:ext cx="2133600" cy="301625"/>
          </a:xfrm>
        </p:spPr>
        <p:txBody>
          <a:bodyPr/>
          <a:lstStyle>
            <a:lvl1pPr>
              <a:defRPr sz="900"/>
            </a:lvl1pPr>
          </a:lstStyle>
          <a:p>
            <a:pPr>
              <a:defRPr/>
            </a:pPr>
            <a:endParaRPr lang="ru-RU"/>
          </a:p>
        </p:txBody>
      </p:sp>
      <p:sp>
        <p:nvSpPr>
          <p:cNvPr id="6" name="Нижний колонтитул 5"/>
          <p:cNvSpPr>
            <a:spLocks noGrp="1"/>
          </p:cNvSpPr>
          <p:nvPr>
            <p:ph type="ftr" sz="quarter" idx="11"/>
          </p:nvPr>
        </p:nvSpPr>
        <p:spPr>
          <a:xfrm>
            <a:off x="1135063" y="6556375"/>
            <a:ext cx="5143500"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410575" y="6556375"/>
            <a:ext cx="503238" cy="301625"/>
          </a:xfrm>
        </p:spPr>
        <p:txBody>
          <a:bodyPr/>
          <a:lstStyle>
            <a:lvl1pPr>
              <a:defRPr sz="900"/>
            </a:lvl1pPr>
          </a:lstStyle>
          <a:p>
            <a:fld id="{AB19642C-79D2-402F-87E1-EF2E40AD92D6}" type="slidenum">
              <a:rPr lang="ru-RU" altLang="ru-RU"/>
              <a:pPr/>
              <a:t>‹#›</a:t>
            </a:fld>
            <a:endParaRPr lang="ru-RU" altLang="ru-RU"/>
          </a:p>
        </p:txBody>
      </p:sp>
    </p:spTree>
    <p:extLst>
      <p:ext uri="{BB962C8B-B14F-4D97-AF65-F5344CB8AC3E}">
        <p14:creationId xmlns:p14="http://schemas.microsoft.com/office/powerpoint/2010/main" val="290208623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ru-RU"/>
              <a:t>Образец заголовка</a:t>
            </a:r>
            <a:endParaRPr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ru-RU" noProof="0"/>
              <a:t>Вставка рисунка</a:t>
            </a:r>
            <a:endParaRPr lang="en-US" noProof="0"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ru-RU"/>
              <a:t>Образец текста</a:t>
            </a:r>
          </a:p>
        </p:txBody>
      </p:sp>
      <p:sp>
        <p:nvSpPr>
          <p:cNvPr id="5" name="Дата 4"/>
          <p:cNvSpPr>
            <a:spLocks noGrp="1"/>
          </p:cNvSpPr>
          <p:nvPr>
            <p:ph type="dt" sz="half" idx="10"/>
          </p:nvPr>
        </p:nvSpPr>
        <p:spPr>
          <a:xfrm>
            <a:off x="6108700" y="6556375"/>
            <a:ext cx="2101850" cy="301625"/>
          </a:xfrm>
        </p:spPr>
        <p:txBody>
          <a:bodyPr/>
          <a:lstStyle>
            <a:lvl1pPr>
              <a:defRPr sz="900"/>
            </a:lvl1pPr>
          </a:lstStyle>
          <a:p>
            <a:pPr>
              <a:defRPr/>
            </a:pPr>
            <a:endParaRPr lang="ru-RU"/>
          </a:p>
        </p:txBody>
      </p:sp>
      <p:sp>
        <p:nvSpPr>
          <p:cNvPr id="6" name="Нижний колонтитул 5"/>
          <p:cNvSpPr>
            <a:spLocks noGrp="1"/>
          </p:cNvSpPr>
          <p:nvPr>
            <p:ph type="ftr" sz="quarter" idx="11"/>
          </p:nvPr>
        </p:nvSpPr>
        <p:spPr>
          <a:xfrm>
            <a:off x="1169988" y="6557963"/>
            <a:ext cx="4948237"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216900" y="6556375"/>
            <a:ext cx="366713" cy="301625"/>
          </a:xfrm>
        </p:spPr>
        <p:txBody>
          <a:bodyPr/>
          <a:lstStyle>
            <a:lvl1pPr>
              <a:defRPr sz="900"/>
            </a:lvl1pPr>
          </a:lstStyle>
          <a:p>
            <a:fld id="{B9538174-8B85-47C4-B411-DBA06F7B8BAA}" type="slidenum">
              <a:rPr lang="ru-RU" altLang="ru-RU"/>
              <a:pPr/>
              <a:t>‹#›</a:t>
            </a:fld>
            <a:endParaRPr lang="ru-RU" altLang="ru-RU"/>
          </a:p>
        </p:txBody>
      </p:sp>
    </p:spTree>
    <p:extLst>
      <p:ext uri="{BB962C8B-B14F-4D97-AF65-F5344CB8AC3E}">
        <p14:creationId xmlns:p14="http://schemas.microsoft.com/office/powerpoint/2010/main" val="383516139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669DC8B5-82D9-4604-8455-6C98F59F6308}" type="slidenum">
              <a:rPr lang="ru-RU" altLang="ru-RU"/>
              <a:pPr/>
              <a:t>‹#›</a:t>
            </a:fld>
            <a:endParaRPr lang="ru-RU" altLang="ru-RU"/>
          </a:p>
        </p:txBody>
      </p:sp>
    </p:spTree>
    <p:extLst>
      <p:ext uri="{BB962C8B-B14F-4D97-AF65-F5344CB8AC3E}">
        <p14:creationId xmlns:p14="http://schemas.microsoft.com/office/powerpoint/2010/main" val="521154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2AFA1E52-AF11-4C7E-BD28-B2D970C60DA4}" type="slidenum">
              <a:rPr lang="ru-RU" altLang="ru-RU"/>
              <a:pPr/>
              <a:t>‹#›</a:t>
            </a:fld>
            <a:endParaRPr lang="ru-RU" altLang="ru-RU"/>
          </a:p>
        </p:txBody>
      </p:sp>
    </p:spTree>
    <p:extLst>
      <p:ext uri="{BB962C8B-B14F-4D97-AF65-F5344CB8AC3E}">
        <p14:creationId xmlns:p14="http://schemas.microsoft.com/office/powerpoint/2010/main" val="3886805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3">
            <a:extLst>
              <a:ext uri="{28A0092B-C50C-407E-A947-70E740481C1C}">
                <a14:useLocalDpi xmlns:a14="http://schemas.microsoft.com/office/drawing/2010/main" val="0"/>
              </a:ext>
            </a:extLst>
          </a:blip>
          <a:srcRect l="2599" r="5875" b="5263"/>
          <a:stretch>
            <a:fillRect/>
          </a:stretch>
        </p:blipFill>
        <p:spPr bwMode="auto">
          <a:xfrm>
            <a:off x="3175" y="5867400"/>
            <a:ext cx="9144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D56EAFFF-813C-490A-AA0D-5EAE66EBA858}" type="datetimeFigureOut">
              <a:rPr lang="en-US"/>
              <a:pPr>
                <a:defRPr/>
              </a:pPr>
              <a:t>10/6/2024</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8CD6FF32-5233-4666-A64C-47A7A750EB59}" type="slidenum">
              <a:rPr lang="en-US" altLang="ru-RU"/>
              <a:pPr/>
              <a:t>‹#›</a:t>
            </a:fld>
            <a:endParaRPr lang="en-US" altLang="ru-RU"/>
          </a:p>
        </p:txBody>
      </p:sp>
    </p:spTree>
    <p:extLst>
      <p:ext uri="{BB962C8B-B14F-4D97-AF65-F5344CB8AC3E}">
        <p14:creationId xmlns:p14="http://schemas.microsoft.com/office/powerpoint/2010/main" val="1516157595"/>
      </p:ext>
    </p:extLst>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Прямоугольный треугольник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8" name="Прямая соединительная линия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8288"/>
            <a:ext cx="8229600" cy="1398587"/>
          </a:xfrm>
          <a:prstGeom prst="rect">
            <a:avLst/>
          </a:prstGeom>
        </p:spPr>
        <p:txBody>
          <a:bodyPr vert="horz" anchor="ctr">
            <a:normAutofit/>
          </a:bodyPr>
          <a:lstStyle/>
          <a:p>
            <a:r>
              <a:rPr lang="ru-RU"/>
              <a:t>Образец заголовка</a:t>
            </a:r>
            <a:endParaRPr lang="en-US"/>
          </a:p>
        </p:txBody>
      </p:sp>
      <p:sp>
        <p:nvSpPr>
          <p:cNvPr id="1030" name="Текст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14" name="Дата 13"/>
          <p:cNvSpPr>
            <a:spLocks noGrp="1"/>
          </p:cNvSpPr>
          <p:nvPr>
            <p:ph type="dt" sz="half" idx="2"/>
          </p:nvPr>
        </p:nvSpPr>
        <p:spPr>
          <a:xfrm>
            <a:off x="4791075" y="6481763"/>
            <a:ext cx="2133600" cy="301625"/>
          </a:xfrm>
          <a:prstGeom prst="rect">
            <a:avLst/>
          </a:prstGeom>
        </p:spPr>
        <p:txBody>
          <a:bodyPr vert="horz" anchor="b"/>
          <a:lstStyle>
            <a:lvl1pPr algn="l" eaLnBrk="1" latinLnBrk="0" hangingPunct="1">
              <a:defRPr kumimoji="0" sz="1000" b="0">
                <a:solidFill>
                  <a:schemeClr val="tx1"/>
                </a:solidFill>
                <a:latin typeface="Arial" panose="020B0604020202020204" pitchFamily="34" charset="0"/>
                <a:cs typeface="Arial" panose="020B0604020202020204" pitchFamily="34" charset="0"/>
              </a:defRPr>
            </a:lvl1pPr>
          </a:lstStyle>
          <a:p>
            <a:pPr>
              <a:defRPr/>
            </a:pPr>
            <a:endParaRPr lang="ru-RU"/>
          </a:p>
        </p:txBody>
      </p:sp>
      <p:sp>
        <p:nvSpPr>
          <p:cNvPr id="3" name="Нижний колонтитул 2"/>
          <p:cNvSpPr>
            <a:spLocks noGrp="1"/>
          </p:cNvSpPr>
          <p:nvPr>
            <p:ph type="ftr" sz="quarter" idx="3"/>
          </p:nvPr>
        </p:nvSpPr>
        <p:spPr>
          <a:xfrm>
            <a:off x="457200" y="6481763"/>
            <a:ext cx="4259263" cy="301625"/>
          </a:xfrm>
          <a:prstGeom prst="rect">
            <a:avLst/>
          </a:prstGeom>
        </p:spPr>
        <p:txBody>
          <a:bodyPr vert="horz" anchor="b"/>
          <a:lstStyle>
            <a:lvl1pPr algn="r" eaLnBrk="1" latinLnBrk="0" hangingPunct="1">
              <a:defRPr kumimoji="0" sz="1000">
                <a:solidFill>
                  <a:schemeClr val="tx1"/>
                </a:solidFill>
                <a:latin typeface="Arial" panose="020B0604020202020204" pitchFamily="34" charset="0"/>
                <a:cs typeface="Arial" panose="020B0604020202020204" pitchFamily="34" charset="0"/>
              </a:defRPr>
            </a:lvl1pPr>
          </a:lstStyle>
          <a:p>
            <a:pPr>
              <a:defRPr/>
            </a:pPr>
            <a:endParaRPr lang="ru-RU"/>
          </a:p>
        </p:txBody>
      </p:sp>
      <p:sp>
        <p:nvSpPr>
          <p:cNvPr id="23" name="Номер слайда 22"/>
          <p:cNvSpPr>
            <a:spLocks noGrp="1"/>
          </p:cNvSpPr>
          <p:nvPr>
            <p:ph type="sldNum" sz="quarter" idx="4"/>
          </p:nvPr>
        </p:nvSpPr>
        <p:spPr>
          <a:xfrm>
            <a:off x="7589838" y="6481763"/>
            <a:ext cx="503237" cy="301625"/>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lvl1pPr>
          </a:lstStyle>
          <a:p>
            <a:fld id="{92471CFD-BF5B-4FFC-B9BD-566D356FB546}" type="slidenum">
              <a:rPr lang="ru-RU" altLang="ru-RU"/>
              <a:pPr/>
              <a:t>‹#›</a:t>
            </a:fld>
            <a:endParaRPr lang="ru-RU" altLang="ru-RU"/>
          </a:p>
        </p:txBody>
      </p:sp>
    </p:spTree>
  </p:cSld>
  <p:clrMap bg1="dk1" tx1="lt1" bg2="dk2" tx2="lt2" accent1="accent1" accent2="accent2" accent3="accent3" accent4="accent4" accent5="accent5" accent6="accent6" hlink="hlink" folHlink="folHlink"/>
  <p:sldLayoutIdLst>
    <p:sldLayoutId id="2147484735" r:id="rId1"/>
    <p:sldLayoutId id="2147484736" r:id="rId2"/>
    <p:sldLayoutId id="2147484737" r:id="rId3"/>
    <p:sldLayoutId id="2147484730" r:id="rId4"/>
    <p:sldLayoutId id="2147484738" r:id="rId5"/>
    <p:sldLayoutId id="2147484731" r:id="rId6"/>
    <p:sldLayoutId id="2147484732" r:id="rId7"/>
    <p:sldLayoutId id="2147484739" r:id="rId8"/>
    <p:sldLayoutId id="2147484740" r:id="rId9"/>
    <p:sldLayoutId id="2147484733" r:id="rId10"/>
    <p:sldLayoutId id="2147484734" r:id="rId11"/>
    <p:sldLayoutId id="2147484741" r:id="rId12"/>
  </p:sldLayoutIdLst>
  <p:txStyles>
    <p:titleStyle>
      <a:lvl1pPr marL="484188" indent="-484188" algn="l" rtl="0" eaLnBrk="0" fontAlgn="base" hangingPunct="0">
        <a:spcBef>
          <a:spcPct val="0"/>
        </a:spcBef>
        <a:spcAft>
          <a:spcPct val="0"/>
        </a:spcAft>
        <a:defRPr sz="42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eaLnBrk="0" fontAlgn="base" hangingPunct="0">
        <a:spcBef>
          <a:spcPct val="0"/>
        </a:spcBef>
        <a:spcAft>
          <a:spcPct val="0"/>
        </a:spcAft>
        <a:defRPr sz="4200">
          <a:solidFill>
            <a:srgbClr val="FF5C9C"/>
          </a:solidFill>
          <a:latin typeface="Century Gothic" pitchFamily="34" charset="0"/>
        </a:defRPr>
      </a:lvl2pPr>
      <a:lvl3pPr marL="484188" indent="-484188" algn="l" rtl="0" eaLnBrk="0" fontAlgn="base" hangingPunct="0">
        <a:spcBef>
          <a:spcPct val="0"/>
        </a:spcBef>
        <a:spcAft>
          <a:spcPct val="0"/>
        </a:spcAft>
        <a:defRPr sz="4200">
          <a:solidFill>
            <a:srgbClr val="FF5C9C"/>
          </a:solidFill>
          <a:latin typeface="Century Gothic" pitchFamily="34" charset="0"/>
        </a:defRPr>
      </a:lvl3pPr>
      <a:lvl4pPr marL="484188" indent="-484188" algn="l" rtl="0" eaLnBrk="0" fontAlgn="base" hangingPunct="0">
        <a:spcBef>
          <a:spcPct val="0"/>
        </a:spcBef>
        <a:spcAft>
          <a:spcPct val="0"/>
        </a:spcAft>
        <a:defRPr sz="4200">
          <a:solidFill>
            <a:srgbClr val="FF5C9C"/>
          </a:solidFill>
          <a:latin typeface="Century Gothic" pitchFamily="34" charset="0"/>
        </a:defRPr>
      </a:lvl4pPr>
      <a:lvl5pPr marL="484188" indent="-484188" algn="l" rtl="0" eaLnBrk="0" fontAlgn="base" hangingPunct="0">
        <a:spcBef>
          <a:spcPct val="0"/>
        </a:spcBef>
        <a:spcAft>
          <a:spcPct val="0"/>
        </a:spcAft>
        <a:defRPr sz="4200">
          <a:solidFill>
            <a:srgbClr val="FF5C9C"/>
          </a:solidFill>
          <a:latin typeface="Century Gothic" pitchFamily="34" charset="0"/>
        </a:defRPr>
      </a:lvl5pPr>
      <a:lvl6pPr marL="941388" algn="l" rtl="0" fontAlgn="base">
        <a:spcBef>
          <a:spcPct val="0"/>
        </a:spcBef>
        <a:spcAft>
          <a:spcPct val="0"/>
        </a:spcAft>
        <a:defRPr sz="4200">
          <a:solidFill>
            <a:srgbClr val="FF5C9C"/>
          </a:solidFill>
          <a:latin typeface="Century Gothic" pitchFamily="34" charset="0"/>
        </a:defRPr>
      </a:lvl6pPr>
      <a:lvl7pPr marL="1398588" algn="l" rtl="0" fontAlgn="base">
        <a:spcBef>
          <a:spcPct val="0"/>
        </a:spcBef>
        <a:spcAft>
          <a:spcPct val="0"/>
        </a:spcAft>
        <a:defRPr sz="4200">
          <a:solidFill>
            <a:srgbClr val="FF5C9C"/>
          </a:solidFill>
          <a:latin typeface="Century Gothic" pitchFamily="34" charset="0"/>
        </a:defRPr>
      </a:lvl7pPr>
      <a:lvl8pPr marL="1855788" algn="l" rtl="0" fontAlgn="base">
        <a:spcBef>
          <a:spcPct val="0"/>
        </a:spcBef>
        <a:spcAft>
          <a:spcPct val="0"/>
        </a:spcAft>
        <a:defRPr sz="4200">
          <a:solidFill>
            <a:srgbClr val="FF5C9C"/>
          </a:solidFill>
          <a:latin typeface="Century Gothic" pitchFamily="34" charset="0"/>
        </a:defRPr>
      </a:lvl8pPr>
      <a:lvl9pPr marL="2312988" algn="l" rtl="0" fontAlgn="base">
        <a:spcBef>
          <a:spcPct val="0"/>
        </a:spcBef>
        <a:spcAft>
          <a:spcPct val="0"/>
        </a:spcAft>
        <a:defRPr sz="4200">
          <a:solidFill>
            <a:srgbClr val="FF5C9C"/>
          </a:solidFill>
          <a:latin typeface="Century Gothic" pitchFamily="34" charset="0"/>
        </a:defRPr>
      </a:lvl9pPr>
    </p:titleStyle>
    <p:bodyStyle>
      <a:lvl1pPr marL="447675"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FF90B2"/>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0CC48F32-5903-425A-979B-11D41DAB6F8A}"/>
              </a:ext>
            </a:extLst>
          </p:cNvPr>
          <p:cNvSpPr txBox="1">
            <a:spLocks noChangeArrowheads="1"/>
          </p:cNvSpPr>
          <p:nvPr/>
        </p:nvSpPr>
        <p:spPr bwMode="auto">
          <a:xfrm>
            <a:off x="714375" y="429725"/>
            <a:ext cx="8001000" cy="935037"/>
          </a:xfrm>
          <a:prstGeom prst="rect">
            <a:avLst/>
          </a:prstGeom>
          <a:noFill/>
          <a:ln w="9525">
            <a:noFill/>
            <a:miter lim="800000"/>
            <a:headEnd/>
            <a:tailEnd/>
          </a:ln>
          <a:effectLst>
            <a:outerShdw dist="17961" dir="2700000" algn="ctr" rotWithShape="0">
              <a:srgbClr val="A22712"/>
            </a:outerShdw>
          </a:effectLst>
        </p:spPr>
        <p:txBody>
          <a:bodyPr anchor="ctr"/>
          <a:lstStyle/>
          <a:p>
            <a:pPr eaLnBrk="1" hangingPunct="1">
              <a:defRPr/>
            </a:pPr>
            <a:endParaRPr lang="ru-RU" sz="3200" i="1" kern="0" dirty="0">
              <a:latin typeface="+mj-lt"/>
              <a:ea typeface="Arial" charset="0"/>
            </a:endParaRPr>
          </a:p>
        </p:txBody>
      </p:sp>
      <p:sp>
        <p:nvSpPr>
          <p:cNvPr id="10245" name="Заголовок 1">
            <a:extLst>
              <a:ext uri="{FF2B5EF4-FFF2-40B4-BE49-F238E27FC236}">
                <a16:creationId xmlns:a16="http://schemas.microsoft.com/office/drawing/2014/main" id="{683034FC-DEF7-47FE-A8AC-1BE0CF6326CD}"/>
              </a:ext>
            </a:extLst>
          </p:cNvPr>
          <p:cNvSpPr txBox="1">
            <a:spLocks/>
          </p:cNvSpPr>
          <p:nvPr/>
        </p:nvSpPr>
        <p:spPr bwMode="auto">
          <a:xfrm>
            <a:off x="2384822" y="1"/>
            <a:ext cx="6769107" cy="2112710"/>
          </a:xfrm>
          <a:prstGeom prst="rect">
            <a:avLst/>
          </a:prstGeom>
          <a:solidFill>
            <a:srgbClr val="FFC000"/>
          </a:solidFill>
          <a:ln>
            <a:noFill/>
          </a:ln>
        </p:spPr>
        <p:txBody>
          <a:bodyPr anchor="ctr"/>
          <a:lstStyle>
            <a:lvl1pPr>
              <a:spcBef>
                <a:spcPct val="20000"/>
              </a:spcBef>
              <a:buClr>
                <a:schemeClr val="accent1"/>
              </a:buClr>
              <a:buSzPct val="80000"/>
              <a:buFont typeface="Wingdings 2" panose="05020102010507070707" pitchFamily="18" charset="2"/>
              <a:buChar char=""/>
              <a:defRPr sz="3000">
                <a:solidFill>
                  <a:schemeClr val="tx1"/>
                </a:solidFill>
                <a:latin typeface="Century Gothic" panose="020B0502020202020204" pitchFamily="34" charset="0"/>
              </a:defRPr>
            </a:lvl1pPr>
            <a:lvl2pPr marL="742950" indent="-285750">
              <a:spcBef>
                <a:spcPct val="20000"/>
              </a:spcBef>
              <a:buClr>
                <a:schemeClr val="accent1"/>
              </a:buClr>
              <a:buSzPct val="95000"/>
              <a:buFont typeface="Verdana" panose="020B0604030504040204" pitchFamily="34" charset="0"/>
              <a:buChar char="›"/>
              <a:defRPr sz="2600">
                <a:solidFill>
                  <a:schemeClr val="tx1"/>
                </a:solidFill>
                <a:latin typeface="Century Gothic" panose="020B0502020202020204" pitchFamily="34" charset="0"/>
              </a:defRPr>
            </a:lvl2pPr>
            <a:lvl3pPr marL="1143000" indent="-228600">
              <a:spcBef>
                <a:spcPct val="20000"/>
              </a:spcBef>
              <a:buClr>
                <a:schemeClr val="accent1"/>
              </a:buClr>
              <a:buFont typeface="Wingdings 2" panose="05020102010507070707" pitchFamily="18" charset="2"/>
              <a:buChar char=""/>
              <a:defRPr sz="2400">
                <a:solidFill>
                  <a:schemeClr val="tx1"/>
                </a:solidFill>
                <a:latin typeface="Century Gothic" panose="020B0502020202020204" pitchFamily="34" charset="0"/>
              </a:defRPr>
            </a:lvl3pPr>
            <a:lvl4pPr marL="1600200" indent="-228600">
              <a:spcBef>
                <a:spcPct val="20000"/>
              </a:spcBef>
              <a:buClr>
                <a:schemeClr val="accent1"/>
              </a:buClr>
              <a:buFont typeface="Wingdings 2" panose="05020102010507070707" pitchFamily="18" charset="2"/>
              <a:buChar char=""/>
              <a:defRPr sz="2000">
                <a:solidFill>
                  <a:schemeClr val="tx1"/>
                </a:solidFill>
                <a:latin typeface="Century Gothic" panose="020B0502020202020204" pitchFamily="34" charset="0"/>
              </a:defRPr>
            </a:lvl4pPr>
            <a:lvl5pPr marL="2057400" indent="-228600">
              <a:spcBef>
                <a:spcPct val="20000"/>
              </a:spcBef>
              <a:buClr>
                <a:srgbClr val="FF90B2"/>
              </a:buClr>
              <a:buFont typeface="Wingdings 2" panose="05020102010507070707" pitchFamily="18" charset="2"/>
              <a:buChar char=""/>
              <a:defRPr sz="1900">
                <a:solidFill>
                  <a:schemeClr val="tx1"/>
                </a:solidFill>
                <a:latin typeface="Century Gothic" panose="020B0502020202020204" pitchFamily="34" charset="0"/>
              </a:defRPr>
            </a:lvl5pPr>
            <a:lvl6pPr marL="25146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6pPr>
            <a:lvl7pPr marL="29718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7pPr>
            <a:lvl8pPr marL="34290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8pPr>
            <a:lvl9pPr marL="38862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9pPr>
          </a:lstStyle>
          <a:p>
            <a:pPr algn="ctr" eaLnBrk="1" hangingPunct="1">
              <a:spcBef>
                <a:spcPct val="0"/>
              </a:spcBef>
              <a:buClrTx/>
              <a:buSzTx/>
              <a:buFontTx/>
              <a:buNone/>
            </a:pPr>
            <a:r>
              <a:rPr lang="ru-RU" sz="3200" dirty="0">
                <a:solidFill>
                  <a:schemeClr val="tx1">
                    <a:lumMod val="50000"/>
                  </a:schemeClr>
                </a:solidFill>
              </a:rPr>
              <a:t>Генетические факторы изменчивости у генофондных пород кур</a:t>
            </a:r>
            <a:endParaRPr lang="ru-RU" altLang="ru-RU" sz="3200" dirty="0">
              <a:solidFill>
                <a:schemeClr val="tx1">
                  <a:lumMod val="50000"/>
                </a:schemeClr>
              </a:solidFill>
              <a:latin typeface="Times New Roman" panose="02020603050405020304" pitchFamily="18" charset="0"/>
            </a:endParaRPr>
          </a:p>
        </p:txBody>
      </p:sp>
      <p:sp useBgFill="1">
        <p:nvSpPr>
          <p:cNvPr id="10246" name="Заголовок 1">
            <a:extLst>
              <a:ext uri="{FF2B5EF4-FFF2-40B4-BE49-F238E27FC236}">
                <a16:creationId xmlns:a16="http://schemas.microsoft.com/office/drawing/2014/main" id="{F57C8D4C-4D93-4AFD-931E-268CEDFD1E82}"/>
              </a:ext>
            </a:extLst>
          </p:cNvPr>
          <p:cNvSpPr txBox="1">
            <a:spLocks/>
          </p:cNvSpPr>
          <p:nvPr/>
        </p:nvSpPr>
        <p:spPr bwMode="auto">
          <a:xfrm>
            <a:off x="144016" y="2780928"/>
            <a:ext cx="8892480" cy="2934496"/>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indent="450850">
              <a:spcBef>
                <a:spcPct val="20000"/>
              </a:spcBef>
              <a:buClr>
                <a:schemeClr val="accent1"/>
              </a:buClr>
              <a:buSzPct val="80000"/>
              <a:buFont typeface="Wingdings 2" panose="05020102010507070707" pitchFamily="18" charset="2"/>
              <a:buChar char=""/>
              <a:defRPr sz="3000">
                <a:solidFill>
                  <a:schemeClr val="tx1"/>
                </a:solidFill>
                <a:latin typeface="Century Gothic" panose="020B0502020202020204" pitchFamily="34" charset="0"/>
              </a:defRPr>
            </a:lvl1pPr>
            <a:lvl2pPr marL="742950" indent="-285750">
              <a:spcBef>
                <a:spcPct val="20000"/>
              </a:spcBef>
              <a:buClr>
                <a:schemeClr val="accent1"/>
              </a:buClr>
              <a:buSzPct val="95000"/>
              <a:buFont typeface="Verdana" panose="020B0604030504040204" pitchFamily="34" charset="0"/>
              <a:buChar char="›"/>
              <a:defRPr sz="2600">
                <a:solidFill>
                  <a:schemeClr val="tx1"/>
                </a:solidFill>
                <a:latin typeface="Century Gothic" panose="020B0502020202020204" pitchFamily="34" charset="0"/>
              </a:defRPr>
            </a:lvl2pPr>
            <a:lvl3pPr marL="1143000" indent="-228600">
              <a:spcBef>
                <a:spcPct val="20000"/>
              </a:spcBef>
              <a:buClr>
                <a:schemeClr val="accent1"/>
              </a:buClr>
              <a:buFont typeface="Wingdings 2" panose="05020102010507070707" pitchFamily="18" charset="2"/>
              <a:buChar char=""/>
              <a:defRPr sz="2400">
                <a:solidFill>
                  <a:schemeClr val="tx1"/>
                </a:solidFill>
                <a:latin typeface="Century Gothic" panose="020B0502020202020204" pitchFamily="34" charset="0"/>
              </a:defRPr>
            </a:lvl3pPr>
            <a:lvl4pPr marL="1600200" indent="-228600">
              <a:spcBef>
                <a:spcPct val="20000"/>
              </a:spcBef>
              <a:buClr>
                <a:schemeClr val="accent1"/>
              </a:buClr>
              <a:buFont typeface="Wingdings 2" panose="05020102010507070707" pitchFamily="18" charset="2"/>
              <a:buChar char=""/>
              <a:defRPr sz="2000">
                <a:solidFill>
                  <a:schemeClr val="tx1"/>
                </a:solidFill>
                <a:latin typeface="Century Gothic" panose="020B0502020202020204" pitchFamily="34" charset="0"/>
              </a:defRPr>
            </a:lvl4pPr>
            <a:lvl5pPr marL="2057400" indent="-228600">
              <a:spcBef>
                <a:spcPct val="20000"/>
              </a:spcBef>
              <a:buClr>
                <a:srgbClr val="FF90B2"/>
              </a:buClr>
              <a:buFont typeface="Wingdings 2" panose="05020102010507070707" pitchFamily="18" charset="2"/>
              <a:buChar char=""/>
              <a:defRPr sz="1900">
                <a:solidFill>
                  <a:schemeClr val="tx1"/>
                </a:solidFill>
                <a:latin typeface="Century Gothic" panose="020B0502020202020204" pitchFamily="34" charset="0"/>
              </a:defRPr>
            </a:lvl5pPr>
            <a:lvl6pPr marL="25146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6pPr>
            <a:lvl7pPr marL="29718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7pPr>
            <a:lvl8pPr marL="34290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8pPr>
            <a:lvl9pPr marL="38862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9pPr>
          </a:lstStyle>
          <a:p>
            <a:pPr algn="ctr">
              <a:spcBef>
                <a:spcPct val="0"/>
              </a:spcBef>
              <a:buClrTx/>
              <a:buSzTx/>
              <a:buNone/>
            </a:pPr>
            <a:r>
              <a:rPr lang="ru-RU" altLang="ru-RU" sz="2800" i="1" dirty="0">
                <a:solidFill>
                  <a:schemeClr val="tx1">
                    <a:lumMod val="50000"/>
                  </a:schemeClr>
                </a:solidFill>
                <a:latin typeface="Arial" panose="020B0604020202020204" pitchFamily="34" charset="0"/>
              </a:rPr>
              <a:t>Дементьева Наталия Викторовна</a:t>
            </a:r>
          </a:p>
          <a:p>
            <a:pPr algn="ctr">
              <a:spcBef>
                <a:spcPct val="0"/>
              </a:spcBef>
              <a:buClrTx/>
              <a:buSzTx/>
              <a:buNone/>
            </a:pPr>
            <a:r>
              <a:rPr lang="ru-RU" altLang="ru-RU" sz="1800" i="1" dirty="0">
                <a:solidFill>
                  <a:schemeClr val="tx1">
                    <a:lumMod val="50000"/>
                  </a:schemeClr>
                </a:solidFill>
                <a:latin typeface="Arial" panose="020B0604020202020204" pitchFamily="34" charset="0"/>
              </a:rPr>
              <a:t>dementevan@mail.ru </a:t>
            </a:r>
          </a:p>
          <a:p>
            <a:pPr algn="ctr">
              <a:spcBef>
                <a:spcPct val="0"/>
              </a:spcBef>
              <a:spcAft>
                <a:spcPts val="600"/>
              </a:spcAft>
              <a:buClrTx/>
              <a:buSzTx/>
              <a:buFontTx/>
              <a:buNone/>
            </a:pPr>
            <a:r>
              <a:rPr lang="ru-RU" altLang="ru-RU" sz="1800" i="1" dirty="0">
                <a:solidFill>
                  <a:schemeClr val="tx1">
                    <a:lumMod val="50000"/>
                  </a:schemeClr>
                </a:solidFill>
                <a:latin typeface="Arial" panose="020B0604020202020204" pitchFamily="34" charset="0"/>
              </a:rPr>
              <a:t>Всероссийский научно-исследовательский институт генетики и разведения сельскохозяйственных животных – филиал Федерального государственного бюджетного научного учреждения «Федеральный исследовательский центр животноводства – ВИЖ имени академика Л. К. Эрнста» (ВНИИГРЖ)</a:t>
            </a:r>
          </a:p>
          <a:p>
            <a:pPr algn="ctr">
              <a:spcBef>
                <a:spcPct val="0"/>
              </a:spcBef>
              <a:spcAft>
                <a:spcPts val="600"/>
              </a:spcAft>
              <a:buClrTx/>
              <a:buSzTx/>
              <a:buFontTx/>
              <a:buNone/>
            </a:pPr>
            <a:endParaRPr lang="ru-RU" altLang="ru-RU" sz="1800" i="1" dirty="0">
              <a:solidFill>
                <a:srgbClr val="002060"/>
              </a:solidFill>
              <a:latin typeface="Arial" panose="020B0604020202020204" pitchFamily="34" charset="0"/>
            </a:endParaRPr>
          </a:p>
        </p:txBody>
      </p:sp>
      <p:pic>
        <p:nvPicPr>
          <p:cNvPr id="10247" name="Рисунок 3">
            <a:extLst>
              <a:ext uri="{FF2B5EF4-FFF2-40B4-BE49-F238E27FC236}">
                <a16:creationId xmlns:a16="http://schemas.microsoft.com/office/drawing/2014/main" id="{1D82D68F-A823-4ED2-B3D5-4EBE697293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297" y="2674171"/>
            <a:ext cx="1214437"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37E3DB58-8564-F652-1C4A-B41A120521B4}"/>
              </a:ext>
            </a:extLst>
          </p:cNvPr>
          <p:cNvSpPr txBox="1"/>
          <p:nvPr/>
        </p:nvSpPr>
        <p:spPr>
          <a:xfrm>
            <a:off x="484659" y="5486732"/>
            <a:ext cx="8460432" cy="369332"/>
          </a:xfrm>
          <a:prstGeom prst="rect">
            <a:avLst/>
          </a:prstGeom>
          <a:noFill/>
        </p:spPr>
        <p:txBody>
          <a:bodyPr wrap="square">
            <a:spAutoFit/>
          </a:bodyPr>
          <a:lstStyle/>
          <a:p>
            <a:pPr algn="ctr"/>
            <a:r>
              <a:rPr lang="ru-RU" sz="1800" dirty="0">
                <a:solidFill>
                  <a:schemeClr val="tx1">
                    <a:lumMod val="50000"/>
                  </a:schemeClr>
                </a:solidFill>
              </a:rPr>
              <a:t>Данное исследование выполнено в рамках гранта РНФ 2</a:t>
            </a:r>
            <a:r>
              <a:rPr lang="en-US" sz="1800" dirty="0">
                <a:solidFill>
                  <a:schemeClr val="tx1">
                    <a:lumMod val="50000"/>
                  </a:schemeClr>
                </a:solidFill>
              </a:rPr>
              <a:t>4</a:t>
            </a:r>
            <a:r>
              <a:rPr lang="ru-RU" sz="1800" dirty="0">
                <a:solidFill>
                  <a:schemeClr val="tx1">
                    <a:lumMod val="50000"/>
                  </a:schemeClr>
                </a:solidFill>
              </a:rPr>
              <a:t>-16-00174</a:t>
            </a:r>
          </a:p>
        </p:txBody>
      </p:sp>
      <p:pic>
        <p:nvPicPr>
          <p:cNvPr id="4" name="Рисунок 3">
            <a:extLst>
              <a:ext uri="{FF2B5EF4-FFF2-40B4-BE49-F238E27FC236}">
                <a16:creationId xmlns:a16="http://schemas.microsoft.com/office/drawing/2014/main" id="{A47F489E-8AC3-169C-89C6-FDAA79F4D9EB}"/>
              </a:ext>
            </a:extLst>
          </p:cNvPr>
          <p:cNvPicPr>
            <a:picLocks noChangeAspect="1"/>
          </p:cNvPicPr>
          <p:nvPr/>
        </p:nvPicPr>
        <p:blipFill>
          <a:blip r:embed="rId4"/>
          <a:stretch>
            <a:fillRect/>
          </a:stretch>
        </p:blipFill>
        <p:spPr>
          <a:xfrm>
            <a:off x="0" y="0"/>
            <a:ext cx="2450897" cy="2112711"/>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860DFA-E496-C4A8-2C7D-322BBA0F55A6}"/>
              </a:ext>
            </a:extLst>
          </p:cNvPr>
          <p:cNvSpPr txBox="1"/>
          <p:nvPr/>
        </p:nvSpPr>
        <p:spPr>
          <a:xfrm>
            <a:off x="0" y="836712"/>
            <a:ext cx="9144000" cy="6124754"/>
          </a:xfrm>
          <a:prstGeom prst="rect">
            <a:avLst/>
          </a:prstGeom>
          <a:solidFill>
            <a:srgbClr val="FFC000"/>
          </a:solidFill>
        </p:spPr>
        <p:txBody>
          <a:bodyPr wrap="square">
            <a:spAutoFit/>
          </a:bodyPr>
          <a:lstStyle/>
          <a:p>
            <a:pPr algn="just"/>
            <a:r>
              <a:rPr lang="ru-RU" sz="3200" dirty="0">
                <a:solidFill>
                  <a:schemeClr val="bg1">
                    <a:lumMod val="50000"/>
                    <a:lumOff val="50000"/>
                  </a:schemeClr>
                </a:solidFill>
              </a:rPr>
              <a:t>Основной целью нашей работы </a:t>
            </a:r>
            <a:r>
              <a:rPr lang="ru-RU" sz="2400" dirty="0">
                <a:solidFill>
                  <a:schemeClr val="bg1">
                    <a:lumMod val="50000"/>
                    <a:lumOff val="50000"/>
                  </a:schemeClr>
                </a:solidFill>
              </a:rPr>
              <a:t>является разработка генетических путей использования генофондных популяций для создания новых промышленных линий птицы для создания мясных кроссов.</a:t>
            </a:r>
          </a:p>
          <a:p>
            <a:pPr algn="just"/>
            <a:endParaRPr lang="ru-RU" sz="2400" dirty="0">
              <a:solidFill>
                <a:schemeClr val="bg1">
                  <a:lumMod val="50000"/>
                  <a:lumOff val="50000"/>
                </a:schemeClr>
              </a:solidFill>
            </a:endParaRPr>
          </a:p>
          <a:p>
            <a:pPr algn="just"/>
            <a:r>
              <a:rPr lang="ru-RU" sz="2400" dirty="0">
                <a:solidFill>
                  <a:schemeClr val="bg1">
                    <a:lumMod val="50000"/>
                    <a:lumOff val="50000"/>
                  </a:schemeClr>
                </a:solidFill>
              </a:rPr>
              <a:t>Создание новых популяций направлено на получение продукции птицеводства разнообразного ассортимента и свойств. </a:t>
            </a:r>
          </a:p>
          <a:p>
            <a:pPr algn="just"/>
            <a:endParaRPr lang="ru-RU" sz="2400" dirty="0">
              <a:solidFill>
                <a:schemeClr val="bg1">
                  <a:lumMod val="50000"/>
                  <a:lumOff val="50000"/>
                </a:schemeClr>
              </a:solidFill>
            </a:endParaRPr>
          </a:p>
          <a:p>
            <a:pPr algn="just"/>
            <a:r>
              <a:rPr lang="ru-RU" sz="2400" dirty="0">
                <a:solidFill>
                  <a:schemeClr val="bg1">
                    <a:lumMod val="50000"/>
                    <a:lumOff val="50000"/>
                  </a:schemeClr>
                </a:solidFill>
              </a:rPr>
              <a:t>Проект направлен на решение широкого спектра задач, среди которых: выявление целевых мишеней для селекции и геномного редактирования птицы; использование потенциала генофондных пород, сохранение живых памятников исторического развития страны.</a:t>
            </a:r>
          </a:p>
        </p:txBody>
      </p:sp>
    </p:spTree>
    <p:extLst>
      <p:ext uri="{BB962C8B-B14F-4D97-AF65-F5344CB8AC3E}">
        <p14:creationId xmlns:p14="http://schemas.microsoft.com/office/powerpoint/2010/main" val="1175143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6F0A4D5D-DA88-A1CC-0E5A-9526C59662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011" y="1268760"/>
            <a:ext cx="6789621" cy="4752376"/>
          </a:xfrm>
          <a:prstGeom prst="rect">
            <a:avLst/>
          </a:prstGeom>
          <a:ln>
            <a:solidFill>
              <a:schemeClr val="accent1"/>
            </a:solidFill>
          </a:ln>
        </p:spPr>
      </p:pic>
      <p:sp>
        <p:nvSpPr>
          <p:cNvPr id="4" name="TextBox 3">
            <a:extLst>
              <a:ext uri="{FF2B5EF4-FFF2-40B4-BE49-F238E27FC236}">
                <a16:creationId xmlns:a16="http://schemas.microsoft.com/office/drawing/2014/main" id="{D3884EAF-AA22-C280-26A7-590A8FB6E16A}"/>
              </a:ext>
            </a:extLst>
          </p:cNvPr>
          <p:cNvSpPr txBox="1"/>
          <p:nvPr/>
        </p:nvSpPr>
        <p:spPr>
          <a:xfrm>
            <a:off x="7072605" y="1412776"/>
            <a:ext cx="1852709" cy="4992072"/>
          </a:xfrm>
          <a:prstGeom prst="rect">
            <a:avLst/>
          </a:prstGeom>
          <a:noFill/>
        </p:spPr>
        <p:txBody>
          <a:bodyPr wrap="square">
            <a:spAutoFit/>
          </a:bodyPr>
          <a:lstStyle/>
          <a:p>
            <a:pPr marL="228600" indent="-228600" algn="just">
              <a:lnSpc>
                <a:spcPct val="150000"/>
              </a:lnSpc>
              <a:spcAft>
                <a:spcPts val="800"/>
              </a:spcAft>
              <a:buAutoNum type="arabicPeriod"/>
            </a:pP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Европейские куры яичного типа и родственные породы легкого типа: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RWG</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RWS</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RWP</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LLB</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CG</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и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HSSD</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228600" indent="-228600" algn="just">
              <a:lnSpc>
                <a:spcPct val="150000"/>
              </a:lnSpc>
              <a:spcAft>
                <a:spcPts val="800"/>
              </a:spcAft>
              <a:buAutoNum type="arabicPeriod"/>
            </a:pPr>
            <a:r>
              <a:rPr lang="ru-RU" sz="1000" dirty="0">
                <a:solidFill>
                  <a:schemeClr val="bg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П</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ороды мясояичного типа или близкие к ним. </a:t>
            </a:r>
          </a:p>
          <a:p>
            <a:pPr marL="228600" indent="-228600" algn="just">
              <a:lnSpc>
                <a:spcPct val="150000"/>
              </a:lnSpc>
              <a:spcAft>
                <a:spcPts val="800"/>
              </a:spcAft>
              <a:buAutoNum type="arabicPeriod"/>
            </a:pPr>
            <a:r>
              <a:rPr lang="ru-RU" sz="1000" dirty="0">
                <a:solidFill>
                  <a:schemeClr val="bg1">
                    <a:lumMod val="50000"/>
                    <a:lumOff val="50000"/>
                  </a:schemeClr>
                </a:solidFill>
                <a:latin typeface="Times New Roman" panose="02020603050405020304" pitchFamily="18" charset="0"/>
                <a:ea typeface="Calibri" panose="020F0502020204030204" pitchFamily="34" charset="0"/>
                <a:cs typeface="Times New Roman" panose="02020603050405020304" pitchFamily="18" charset="0"/>
              </a:rPr>
              <a:t>А</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зиатские породы (</a:t>
            </a:r>
            <a:r>
              <a:rPr lang="ru-RU" sz="1000" dirty="0" err="1">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субпопуляции</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BL</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BB</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err="1">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CBm</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1000" dirty="0" err="1">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CBm</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 и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SW</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228600" indent="-228600" algn="just">
              <a:lnSpc>
                <a:spcPct val="150000"/>
              </a:lnSpc>
              <a:spcAft>
                <a:spcPts val="800"/>
              </a:spcAft>
              <a:buAutoNum type="arabicPeriod"/>
            </a:pP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Куры европейского тяжелого типа (т.е. мясного типа), относящиеся к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WC</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000" dirty="0" err="1">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субппуляции</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WC</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WC</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 и </a:t>
            </a:r>
            <a:r>
              <a:rPr lang="en-US"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WC</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 образующие </a:t>
            </a:r>
            <a:r>
              <a:rPr lang="ru-RU" sz="1000" dirty="0" err="1">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чевертый</a:t>
            </a:r>
            <a:r>
              <a:rPr lang="ru-RU" sz="1000" dirty="0">
                <a:solidFill>
                  <a:schemeClr val="bg1">
                    <a:lumMod val="50000"/>
                    <a:lumOff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кластер в правом нижнем углу.</a:t>
            </a:r>
            <a:endParaRPr lang="ru-RU" sz="1000" dirty="0">
              <a:solidFill>
                <a:schemeClr val="bg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CBEDA62-CE8C-9C0E-3CF2-9DDFBBF63103}"/>
              </a:ext>
            </a:extLst>
          </p:cNvPr>
          <p:cNvSpPr txBox="1"/>
          <p:nvPr/>
        </p:nvSpPr>
        <p:spPr>
          <a:xfrm>
            <a:off x="0" y="1"/>
            <a:ext cx="9144000" cy="1200329"/>
          </a:xfrm>
          <a:prstGeom prst="rect">
            <a:avLst/>
          </a:prstGeom>
          <a:solidFill>
            <a:srgbClr val="FFC000"/>
          </a:solidFill>
        </p:spPr>
        <p:txBody>
          <a:bodyPr wrap="square">
            <a:spAutoFit/>
          </a:bodyPr>
          <a:lstStyle/>
          <a:p>
            <a:pPr algn="ctr"/>
            <a:r>
              <a:rPr lang="ru-RU" sz="2400" dirty="0" err="1">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Полногеномная</a:t>
            </a:r>
            <a:r>
              <a:rPr lang="ru-RU"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 кластеризация популяций методом многомерного масштабирования (</a:t>
            </a:r>
            <a:r>
              <a:rPr lang="en-US"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MDS</a:t>
            </a:r>
            <a:r>
              <a:rPr lang="ru-RU"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 в 49 породах и </a:t>
            </a:r>
            <a:r>
              <a:rPr lang="ru-RU" sz="2400" dirty="0" err="1">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субпопуляциях</a:t>
            </a:r>
            <a:endParaRPr lang="ru-RU" sz="24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281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Прямоугольник 17"/>
          <p:cNvSpPr>
            <a:spLocks noChangeArrowheads="1"/>
          </p:cNvSpPr>
          <p:nvPr/>
        </p:nvSpPr>
        <p:spPr bwMode="auto">
          <a:xfrm>
            <a:off x="6892" y="21845"/>
            <a:ext cx="9163050" cy="1077218"/>
          </a:xfrm>
          <a:prstGeom prst="rect">
            <a:avLst/>
          </a:prstGeom>
          <a:solidFill>
            <a:srgbClr val="FFC000">
              <a:alpha val="72156"/>
            </a:srgbClr>
          </a:solidFill>
          <a:ln>
            <a:noFill/>
          </a:ln>
        </p:spPr>
        <p:txBody>
          <a:bodyPr>
            <a:spAutoFit/>
          </a:bodyPr>
          <a:lstStyle/>
          <a:p>
            <a:pPr algn="ctr"/>
            <a:r>
              <a:rPr lang="ru-RU" altLang="ru-RU" sz="3200" dirty="0">
                <a:solidFill>
                  <a:schemeClr val="bg1">
                    <a:lumMod val="50000"/>
                    <a:lumOff val="50000"/>
                  </a:schemeClr>
                </a:solidFill>
              </a:rPr>
              <a:t>Перспективные породы для мясных кроссов</a:t>
            </a:r>
            <a:endParaRPr lang="ru-RU" altLang="ru-RU" dirty="0">
              <a:solidFill>
                <a:schemeClr val="bg1">
                  <a:lumMod val="50000"/>
                  <a:lumOff val="50000"/>
                </a:schemeClr>
              </a:solidFill>
            </a:endParaRPr>
          </a:p>
        </p:txBody>
      </p:sp>
      <p:sp>
        <p:nvSpPr>
          <p:cNvPr id="21" name="Прямоугольник 20"/>
          <p:cNvSpPr/>
          <p:nvPr/>
        </p:nvSpPr>
        <p:spPr>
          <a:xfrm>
            <a:off x="-31750" y="1588"/>
            <a:ext cx="9209088" cy="114300"/>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1270" name="Рисунок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6727825"/>
            <a:ext cx="919003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a:extLst>
              <a:ext uri="{FF2B5EF4-FFF2-40B4-BE49-F238E27FC236}">
                <a16:creationId xmlns:a16="http://schemas.microsoft.com/office/drawing/2014/main" id="{0578DE50-4144-8A6D-80DC-9CFA5B05D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033" y="1319077"/>
            <a:ext cx="2845792" cy="1869750"/>
          </a:xfrm>
          <a:prstGeom prst="rect">
            <a:avLst/>
          </a:prstGeom>
        </p:spPr>
      </p:pic>
      <p:pic>
        <p:nvPicPr>
          <p:cNvPr id="5" name="Рисунок 4">
            <a:extLst>
              <a:ext uri="{FF2B5EF4-FFF2-40B4-BE49-F238E27FC236}">
                <a16:creationId xmlns:a16="http://schemas.microsoft.com/office/drawing/2014/main" id="{67D0E7E0-0C56-3CF8-E3E3-D7AAC401D6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033" y="4040138"/>
            <a:ext cx="2845792" cy="1708167"/>
          </a:xfrm>
          <a:prstGeom prst="rect">
            <a:avLst/>
          </a:prstGeom>
        </p:spPr>
      </p:pic>
      <p:pic>
        <p:nvPicPr>
          <p:cNvPr id="7" name="Рисунок 6">
            <a:extLst>
              <a:ext uri="{FF2B5EF4-FFF2-40B4-BE49-F238E27FC236}">
                <a16:creationId xmlns:a16="http://schemas.microsoft.com/office/drawing/2014/main" id="{BC529B02-A82A-EEEC-E984-6DB5C72F18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9203" y="1319077"/>
            <a:ext cx="2745594" cy="1869750"/>
          </a:xfrm>
          <a:prstGeom prst="rect">
            <a:avLst/>
          </a:prstGeom>
        </p:spPr>
      </p:pic>
      <p:pic>
        <p:nvPicPr>
          <p:cNvPr id="11" name="Рисунок 10">
            <a:extLst>
              <a:ext uri="{FF2B5EF4-FFF2-40B4-BE49-F238E27FC236}">
                <a16:creationId xmlns:a16="http://schemas.microsoft.com/office/drawing/2014/main" id="{FD8F019D-DEF3-530C-619E-DD9A6C78C6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5011" y="3776650"/>
            <a:ext cx="2718532" cy="1968000"/>
          </a:xfrm>
          <a:prstGeom prst="rect">
            <a:avLst/>
          </a:prstGeom>
        </p:spPr>
      </p:pic>
      <p:pic>
        <p:nvPicPr>
          <p:cNvPr id="14" name="Рисунок 13">
            <a:extLst>
              <a:ext uri="{FF2B5EF4-FFF2-40B4-BE49-F238E27FC236}">
                <a16:creationId xmlns:a16="http://schemas.microsoft.com/office/drawing/2014/main" id="{5B745DA0-4967-B55F-2773-EF284CA501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31535" y="1525913"/>
            <a:ext cx="2745594" cy="1456078"/>
          </a:xfrm>
          <a:prstGeom prst="rect">
            <a:avLst/>
          </a:prstGeom>
        </p:spPr>
      </p:pic>
      <p:pic>
        <p:nvPicPr>
          <p:cNvPr id="17" name="Рисунок 16">
            <a:extLst>
              <a:ext uri="{FF2B5EF4-FFF2-40B4-BE49-F238E27FC236}">
                <a16:creationId xmlns:a16="http://schemas.microsoft.com/office/drawing/2014/main" id="{CF12E267-7363-CF5C-C0B1-9AE61432A2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31535" y="3773971"/>
            <a:ext cx="3093096" cy="1968000"/>
          </a:xfrm>
          <a:prstGeom prst="rect">
            <a:avLst/>
          </a:prstGeom>
        </p:spPr>
      </p:pic>
    </p:spTree>
    <p:extLst>
      <p:ext uri="{BB962C8B-B14F-4D97-AF65-F5344CB8AC3E}">
        <p14:creationId xmlns:p14="http://schemas.microsoft.com/office/powerpoint/2010/main" val="225372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C2C3AE3-667C-2A9B-ED2B-3C3786A71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052736"/>
            <a:ext cx="5117886" cy="5117886"/>
          </a:xfrm>
          <a:prstGeom prst="rect">
            <a:avLst/>
          </a:prstGeom>
        </p:spPr>
      </p:pic>
      <p:sp>
        <p:nvSpPr>
          <p:cNvPr id="4" name="TextBox 3">
            <a:extLst>
              <a:ext uri="{FF2B5EF4-FFF2-40B4-BE49-F238E27FC236}">
                <a16:creationId xmlns:a16="http://schemas.microsoft.com/office/drawing/2014/main" id="{831AA8F1-AC8A-9D22-E4ED-67143C74201A}"/>
              </a:ext>
            </a:extLst>
          </p:cNvPr>
          <p:cNvSpPr txBox="1"/>
          <p:nvPr/>
        </p:nvSpPr>
        <p:spPr>
          <a:xfrm>
            <a:off x="5441414" y="2852936"/>
            <a:ext cx="3456384" cy="1361911"/>
          </a:xfrm>
          <a:prstGeom prst="rect">
            <a:avLst/>
          </a:prstGeom>
          <a:noFill/>
        </p:spPr>
        <p:txBody>
          <a:bodyPr wrap="square" rtlCol="0">
            <a:spAutoFit/>
          </a:bodyPr>
          <a:lstStyle/>
          <a:p>
            <a:r>
              <a:rPr lang="ru-RU" sz="1650" dirty="0">
                <a:solidFill>
                  <a:schemeClr val="bg1"/>
                </a:solidFill>
              </a:rPr>
              <a:t>Орловская ситцевая</a:t>
            </a:r>
          </a:p>
          <a:p>
            <a:r>
              <a:rPr lang="ru-RU" sz="1650" dirty="0">
                <a:solidFill>
                  <a:schemeClr val="bg1"/>
                </a:solidFill>
              </a:rPr>
              <a:t>Узбекская бойцовая</a:t>
            </a:r>
          </a:p>
          <a:p>
            <a:r>
              <a:rPr lang="ru-RU" sz="1650" dirty="0" err="1">
                <a:solidFill>
                  <a:schemeClr val="bg1"/>
                </a:solidFill>
              </a:rPr>
              <a:t>Юрловская</a:t>
            </a:r>
            <a:r>
              <a:rPr lang="ru-RU" sz="1650" dirty="0">
                <a:solidFill>
                  <a:schemeClr val="bg1"/>
                </a:solidFill>
              </a:rPr>
              <a:t> голосистая </a:t>
            </a:r>
            <a:r>
              <a:rPr lang="ru-RU" sz="900" dirty="0">
                <a:solidFill>
                  <a:schemeClr val="bg1"/>
                </a:solidFill>
              </a:rPr>
              <a:t>(музейный)</a:t>
            </a:r>
          </a:p>
          <a:p>
            <a:r>
              <a:rPr lang="ru-RU" sz="1650" dirty="0" err="1">
                <a:solidFill>
                  <a:schemeClr val="bg1"/>
                </a:solidFill>
              </a:rPr>
              <a:t>Юрловская</a:t>
            </a:r>
            <a:r>
              <a:rPr lang="ru-RU" sz="1650" dirty="0">
                <a:solidFill>
                  <a:schemeClr val="bg1"/>
                </a:solidFill>
              </a:rPr>
              <a:t> голосистая </a:t>
            </a:r>
            <a:r>
              <a:rPr lang="ru-RU" sz="900" dirty="0">
                <a:solidFill>
                  <a:schemeClr val="bg1"/>
                </a:solidFill>
              </a:rPr>
              <a:t>(золотистая)</a:t>
            </a:r>
          </a:p>
          <a:p>
            <a:r>
              <a:rPr lang="ru-RU" sz="1650" dirty="0" err="1">
                <a:solidFill>
                  <a:schemeClr val="bg1"/>
                </a:solidFill>
              </a:rPr>
              <a:t>Юрловская</a:t>
            </a:r>
            <a:r>
              <a:rPr lang="ru-RU" sz="1650" dirty="0">
                <a:solidFill>
                  <a:schemeClr val="bg1"/>
                </a:solidFill>
              </a:rPr>
              <a:t> голосистая </a:t>
            </a:r>
            <a:r>
              <a:rPr lang="ru-RU" sz="900" dirty="0">
                <a:solidFill>
                  <a:schemeClr val="bg1"/>
                </a:solidFill>
              </a:rPr>
              <a:t>(серебристая)</a:t>
            </a:r>
          </a:p>
        </p:txBody>
      </p:sp>
      <p:sp>
        <p:nvSpPr>
          <p:cNvPr id="6" name="TextBox 5">
            <a:extLst>
              <a:ext uri="{FF2B5EF4-FFF2-40B4-BE49-F238E27FC236}">
                <a16:creationId xmlns:a16="http://schemas.microsoft.com/office/drawing/2014/main" id="{934D5E04-D1D0-F20E-E065-157276F857F4}"/>
              </a:ext>
            </a:extLst>
          </p:cNvPr>
          <p:cNvSpPr txBox="1"/>
          <p:nvPr/>
        </p:nvSpPr>
        <p:spPr>
          <a:xfrm>
            <a:off x="0" y="-6397"/>
            <a:ext cx="9180512" cy="830997"/>
          </a:xfrm>
          <a:prstGeom prst="rect">
            <a:avLst/>
          </a:prstGeom>
          <a:solidFill>
            <a:srgbClr val="FFC000"/>
          </a:solidFill>
        </p:spPr>
        <p:txBody>
          <a:bodyPr wrap="square">
            <a:spAutoFit/>
          </a:bodyPr>
          <a:lstStyle/>
          <a:p>
            <a:pPr algn="ctr"/>
            <a:r>
              <a:rPr lang="en-US" sz="240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PCA </a:t>
            </a:r>
            <a:r>
              <a:rPr lang="ru-RU" sz="240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к</a:t>
            </a:r>
            <a:r>
              <a:rPr lang="ru-RU"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ластеризация популяций кур на основе полногеномного секвенирования образцов</a:t>
            </a:r>
            <a:endParaRPr lang="ru-RU" sz="24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2467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48C9527-92AF-9479-F79C-9E3083F29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0" y="816516"/>
            <a:ext cx="5392748" cy="5392748"/>
          </a:xfrm>
          <a:prstGeom prst="rect">
            <a:avLst/>
          </a:prstGeom>
        </p:spPr>
      </p:pic>
      <p:sp>
        <p:nvSpPr>
          <p:cNvPr id="5" name="TextBox 4">
            <a:extLst>
              <a:ext uri="{FF2B5EF4-FFF2-40B4-BE49-F238E27FC236}">
                <a16:creationId xmlns:a16="http://schemas.microsoft.com/office/drawing/2014/main" id="{8F35A31C-2250-B8AC-8326-D998C857AF42}"/>
              </a:ext>
            </a:extLst>
          </p:cNvPr>
          <p:cNvSpPr txBox="1"/>
          <p:nvPr/>
        </p:nvSpPr>
        <p:spPr>
          <a:xfrm>
            <a:off x="-8389" y="0"/>
            <a:ext cx="9144000" cy="830997"/>
          </a:xfrm>
          <a:prstGeom prst="rect">
            <a:avLst/>
          </a:prstGeom>
          <a:solidFill>
            <a:srgbClr val="FFC000"/>
          </a:solidFill>
        </p:spPr>
        <p:txBody>
          <a:bodyPr wrap="square">
            <a:spAutoFit/>
          </a:bodyPr>
          <a:lstStyle/>
          <a:p>
            <a:pPr algn="ctr"/>
            <a:r>
              <a:rPr lang="en-US" sz="240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PCA </a:t>
            </a:r>
            <a:r>
              <a:rPr lang="ru-RU" sz="240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к</a:t>
            </a:r>
            <a:r>
              <a:rPr lang="ru-RU"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rPr>
              <a:t>ластеризация популяций кур на основе полногеномного секвенирования образцов</a:t>
            </a:r>
            <a:endParaRPr lang="ru-RU" sz="2400" dirty="0">
              <a:solidFill>
                <a:schemeClr val="tx1">
                  <a:lumMod val="50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DE61975-9857-39F9-E923-AAF3A8EBBC7A}"/>
              </a:ext>
            </a:extLst>
          </p:cNvPr>
          <p:cNvSpPr txBox="1"/>
          <p:nvPr/>
        </p:nvSpPr>
        <p:spPr>
          <a:xfrm>
            <a:off x="5531868" y="2708920"/>
            <a:ext cx="4164499" cy="1354217"/>
          </a:xfrm>
          <a:prstGeom prst="rect">
            <a:avLst/>
          </a:prstGeom>
          <a:noFill/>
        </p:spPr>
        <p:txBody>
          <a:bodyPr wrap="square">
            <a:spAutoFit/>
          </a:bodyPr>
          <a:lstStyle/>
          <a:p>
            <a:r>
              <a:rPr lang="ru-RU" sz="1600" dirty="0">
                <a:solidFill>
                  <a:schemeClr val="bg1"/>
                </a:solidFill>
              </a:rPr>
              <a:t>Орловская ситцевая</a:t>
            </a:r>
          </a:p>
          <a:p>
            <a:r>
              <a:rPr lang="ru-RU" sz="1600" dirty="0">
                <a:solidFill>
                  <a:schemeClr val="bg1"/>
                </a:solidFill>
              </a:rPr>
              <a:t>Узбекская бойцовая</a:t>
            </a:r>
          </a:p>
          <a:p>
            <a:r>
              <a:rPr lang="ru-RU" sz="1600" dirty="0" err="1">
                <a:solidFill>
                  <a:schemeClr val="bg1"/>
                </a:solidFill>
              </a:rPr>
              <a:t>Юрловская</a:t>
            </a:r>
            <a:r>
              <a:rPr lang="ru-RU" sz="1600" dirty="0">
                <a:solidFill>
                  <a:schemeClr val="bg1"/>
                </a:solidFill>
              </a:rPr>
              <a:t> голосистая </a:t>
            </a:r>
            <a:r>
              <a:rPr lang="ru-RU" sz="1000" dirty="0">
                <a:solidFill>
                  <a:schemeClr val="bg1"/>
                </a:solidFill>
              </a:rPr>
              <a:t>(музейный)</a:t>
            </a:r>
          </a:p>
          <a:p>
            <a:r>
              <a:rPr lang="ru-RU" sz="1600" dirty="0" err="1">
                <a:solidFill>
                  <a:schemeClr val="bg1"/>
                </a:solidFill>
              </a:rPr>
              <a:t>Юрловская</a:t>
            </a:r>
            <a:r>
              <a:rPr lang="ru-RU" sz="1600" dirty="0">
                <a:solidFill>
                  <a:schemeClr val="bg1"/>
                </a:solidFill>
              </a:rPr>
              <a:t> голосистая </a:t>
            </a:r>
            <a:r>
              <a:rPr lang="ru-RU" sz="1000" dirty="0">
                <a:solidFill>
                  <a:schemeClr val="bg1"/>
                </a:solidFill>
              </a:rPr>
              <a:t>(золотистая)</a:t>
            </a:r>
          </a:p>
          <a:p>
            <a:r>
              <a:rPr lang="ru-RU" sz="1600" dirty="0" err="1">
                <a:solidFill>
                  <a:schemeClr val="bg1"/>
                </a:solidFill>
              </a:rPr>
              <a:t>Юрловская</a:t>
            </a:r>
            <a:r>
              <a:rPr lang="ru-RU" sz="1600" dirty="0">
                <a:solidFill>
                  <a:schemeClr val="bg1"/>
                </a:solidFill>
              </a:rPr>
              <a:t> голосистая </a:t>
            </a:r>
            <a:r>
              <a:rPr lang="ru-RU" sz="1000" dirty="0">
                <a:solidFill>
                  <a:schemeClr val="bg1"/>
                </a:solidFill>
              </a:rPr>
              <a:t>(серебристая)</a:t>
            </a:r>
          </a:p>
        </p:txBody>
      </p:sp>
    </p:spTree>
    <p:extLst>
      <p:ext uri="{BB962C8B-B14F-4D97-AF65-F5344CB8AC3E}">
        <p14:creationId xmlns:p14="http://schemas.microsoft.com/office/powerpoint/2010/main" val="213718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33140C-8F88-C813-12D1-C8181CB2ECE1}"/>
              </a:ext>
            </a:extLst>
          </p:cNvPr>
          <p:cNvSpPr>
            <a:spLocks noGrp="1"/>
          </p:cNvSpPr>
          <p:nvPr>
            <p:ph type="title"/>
          </p:nvPr>
        </p:nvSpPr>
        <p:spPr>
          <a:xfrm>
            <a:off x="0" y="1"/>
            <a:ext cx="9144000" cy="980728"/>
          </a:xfrm>
          <a:solidFill>
            <a:srgbClr val="FFC000"/>
          </a:solidFill>
        </p:spPr>
        <p:txBody>
          <a:bodyPr>
            <a:noAutofit/>
          </a:bodyPr>
          <a:lstStyle/>
          <a:p>
            <a:pPr algn="ctr"/>
            <a:r>
              <a:rPr lang="ru-RU" sz="3200" b="1" dirty="0">
                <a:solidFill>
                  <a:schemeClr val="tx1">
                    <a:lumMod val="50000"/>
                  </a:schemeClr>
                </a:solidFill>
                <a:effectLst/>
                <a:latin typeface="Arial" panose="020B0604020202020204" pitchFamily="34" charset="0"/>
                <a:cs typeface="Arial" panose="020B0604020202020204" pitchFamily="34" charset="0"/>
              </a:rPr>
              <a:t>Поиск геномных ассоциаций с массой грудной кости в породе царскосельская</a:t>
            </a:r>
          </a:p>
        </p:txBody>
      </p:sp>
      <p:sp>
        <p:nvSpPr>
          <p:cNvPr id="11" name="TextBox 10">
            <a:extLst>
              <a:ext uri="{FF2B5EF4-FFF2-40B4-BE49-F238E27FC236}">
                <a16:creationId xmlns:a16="http://schemas.microsoft.com/office/drawing/2014/main" id="{4DC88358-AB87-EA39-51C7-7FF281C27232}"/>
              </a:ext>
            </a:extLst>
          </p:cNvPr>
          <p:cNvSpPr txBox="1"/>
          <p:nvPr/>
        </p:nvSpPr>
        <p:spPr>
          <a:xfrm>
            <a:off x="0" y="5218670"/>
            <a:ext cx="9144000" cy="1261884"/>
          </a:xfrm>
          <a:prstGeom prst="rect">
            <a:avLst/>
          </a:prstGeom>
          <a:noFill/>
        </p:spPr>
        <p:txBody>
          <a:bodyPr wrap="square">
            <a:spAutoFit/>
          </a:bodyPr>
          <a:lstStyle/>
          <a:p>
            <a:r>
              <a:rPr lang="ru-RU" dirty="0">
                <a:solidFill>
                  <a:schemeClr val="bg1">
                    <a:lumMod val="50000"/>
                    <a:lumOff val="50000"/>
                  </a:schemeClr>
                </a:solidFill>
              </a:rPr>
              <a:t>Фактор транскрипции, участвующий в регуляции органогенеза. Может участвовать в регуляции </a:t>
            </a:r>
            <a:r>
              <a:rPr lang="ru-RU" dirty="0" err="1">
                <a:solidFill>
                  <a:schemeClr val="bg1">
                    <a:lumMod val="50000"/>
                    <a:lumOff val="50000"/>
                  </a:schemeClr>
                </a:solidFill>
              </a:rPr>
              <a:t>миогенеза</a:t>
            </a:r>
            <a:r>
              <a:rPr lang="ru-RU" dirty="0">
                <a:solidFill>
                  <a:schemeClr val="bg1">
                    <a:lumMod val="50000"/>
                    <a:lumOff val="50000"/>
                  </a:schemeClr>
                </a:solidFill>
              </a:rPr>
              <a:t>.  </a:t>
            </a:r>
            <a:r>
              <a:rPr lang="en-US" dirty="0">
                <a:solidFill>
                  <a:schemeClr val="bg1">
                    <a:lumMod val="50000"/>
                    <a:lumOff val="50000"/>
                  </a:schemeClr>
                </a:solidFill>
              </a:rPr>
              <a:t>Dach2 - </a:t>
            </a:r>
            <a:r>
              <a:rPr lang="ru-RU" dirty="0">
                <a:solidFill>
                  <a:schemeClr val="bg1">
                    <a:lumMod val="50000"/>
                    <a:lumOff val="50000"/>
                  </a:schemeClr>
                </a:solidFill>
              </a:rPr>
              <a:t>репрессор </a:t>
            </a:r>
            <a:r>
              <a:rPr lang="ru-RU" dirty="0" err="1">
                <a:solidFill>
                  <a:schemeClr val="bg1">
                    <a:lumMod val="50000"/>
                    <a:lumOff val="50000"/>
                  </a:schemeClr>
                </a:solidFill>
              </a:rPr>
              <a:t>миогенина</a:t>
            </a:r>
            <a:endParaRPr lang="en-US" dirty="0">
              <a:solidFill>
                <a:schemeClr val="bg1">
                  <a:lumMod val="50000"/>
                  <a:lumOff val="50000"/>
                </a:schemeClr>
              </a:solidFill>
            </a:endParaRPr>
          </a:p>
          <a:p>
            <a:r>
              <a:rPr lang="en-US" sz="1000" dirty="0" err="1">
                <a:solidFill>
                  <a:schemeClr val="bg1">
                    <a:lumMod val="50000"/>
                    <a:lumOff val="50000"/>
                  </a:schemeClr>
                </a:solidFill>
              </a:rPr>
              <a:t>Mennerich</a:t>
            </a:r>
            <a:r>
              <a:rPr lang="en-US" sz="1000" dirty="0">
                <a:solidFill>
                  <a:schemeClr val="bg1">
                    <a:lumMod val="50000"/>
                    <a:lumOff val="50000"/>
                  </a:schemeClr>
                </a:solidFill>
              </a:rPr>
              <a:t> D, Braun T. Activation of myogenesis by the homeobox gene Lbx1 requires cell proliferation. EMBO J. 2001 Dec 17;20(24):7174-83. </a:t>
            </a:r>
            <a:r>
              <a:rPr lang="en-US" sz="1000" dirty="0" err="1">
                <a:solidFill>
                  <a:schemeClr val="bg1">
                    <a:lumMod val="50000"/>
                    <a:lumOff val="50000"/>
                  </a:schemeClr>
                </a:solidFill>
              </a:rPr>
              <a:t>doi</a:t>
            </a:r>
            <a:r>
              <a:rPr lang="en-US" sz="1000" dirty="0">
                <a:solidFill>
                  <a:schemeClr val="bg1">
                    <a:lumMod val="50000"/>
                    <a:lumOff val="50000"/>
                  </a:schemeClr>
                </a:solidFill>
              </a:rPr>
              <a:t>: 10.1093/</a:t>
            </a:r>
            <a:r>
              <a:rPr lang="en-US" sz="1000" dirty="0" err="1">
                <a:solidFill>
                  <a:schemeClr val="bg1">
                    <a:lumMod val="50000"/>
                    <a:lumOff val="50000"/>
                  </a:schemeClr>
                </a:solidFill>
              </a:rPr>
              <a:t>emboj</a:t>
            </a:r>
            <a:r>
              <a:rPr lang="en-US" sz="1000" dirty="0">
                <a:solidFill>
                  <a:schemeClr val="bg1">
                    <a:lumMod val="50000"/>
                    <a:lumOff val="50000"/>
                  </a:schemeClr>
                </a:solidFill>
              </a:rPr>
              <a:t>/20.24.7174. PMID: 11742994; PMCID: PMC125799.</a:t>
            </a:r>
          </a:p>
          <a:p>
            <a:r>
              <a:rPr lang="en-US" sz="1000" dirty="0" err="1">
                <a:solidFill>
                  <a:schemeClr val="bg1">
                    <a:lumMod val="50000"/>
                    <a:lumOff val="50000"/>
                  </a:schemeClr>
                </a:solidFill>
              </a:rPr>
              <a:t>Guida</a:t>
            </a:r>
            <a:r>
              <a:rPr lang="en-US" sz="1000" dirty="0">
                <a:solidFill>
                  <a:schemeClr val="bg1">
                    <a:lumMod val="50000"/>
                    <a:lumOff val="50000"/>
                  </a:schemeClr>
                </a:solidFill>
              </a:rPr>
              <a:t> V, </a:t>
            </a:r>
            <a:r>
              <a:rPr lang="en-US" sz="1000" dirty="0" err="1">
                <a:solidFill>
                  <a:schemeClr val="bg1">
                    <a:lumMod val="50000"/>
                    <a:lumOff val="50000"/>
                  </a:schemeClr>
                </a:solidFill>
              </a:rPr>
              <a:t>Sparascio</a:t>
            </a:r>
            <a:r>
              <a:rPr lang="en-US" sz="1000" dirty="0">
                <a:solidFill>
                  <a:schemeClr val="bg1">
                    <a:lumMod val="50000"/>
                    <a:lumOff val="50000"/>
                  </a:schemeClr>
                </a:solidFill>
              </a:rPr>
              <a:t> FP, Bernardini L, et al. Copy number variation analysis implicates novel pathways in patients with oculo-auriculo-vertebral-spectrum and congenital heart defects. Clin Genet. 2021;100(3):268-279. doi:10.1111/cge.13994</a:t>
            </a:r>
            <a:endParaRPr lang="ru-RU" sz="1000" dirty="0">
              <a:solidFill>
                <a:schemeClr val="bg1">
                  <a:lumMod val="50000"/>
                  <a:lumOff val="50000"/>
                </a:schemeClr>
              </a:solidFill>
            </a:endParaRPr>
          </a:p>
        </p:txBody>
      </p:sp>
      <p:sp>
        <p:nvSpPr>
          <p:cNvPr id="13" name="TextBox 12">
            <a:extLst>
              <a:ext uri="{FF2B5EF4-FFF2-40B4-BE49-F238E27FC236}">
                <a16:creationId xmlns:a16="http://schemas.microsoft.com/office/drawing/2014/main" id="{A880BDEA-B73B-9B5F-760B-9AE53C8724A4}"/>
              </a:ext>
            </a:extLst>
          </p:cNvPr>
          <p:cNvSpPr txBox="1"/>
          <p:nvPr/>
        </p:nvSpPr>
        <p:spPr>
          <a:xfrm>
            <a:off x="6581950" y="2371024"/>
            <a:ext cx="1994247" cy="369332"/>
          </a:xfrm>
          <a:prstGeom prst="rect">
            <a:avLst/>
          </a:prstGeom>
          <a:noFill/>
        </p:spPr>
        <p:txBody>
          <a:bodyPr wrap="square">
            <a:spAutoFit/>
          </a:bodyPr>
          <a:lstStyle/>
          <a:p>
            <a:r>
              <a:rPr lang="en-US" dirty="0">
                <a:solidFill>
                  <a:srgbClr val="7030A0"/>
                </a:solidFill>
              </a:rPr>
              <a:t>DACH2</a:t>
            </a:r>
            <a:endParaRPr lang="ru-RU" dirty="0">
              <a:solidFill>
                <a:srgbClr val="7030A0"/>
              </a:solidFill>
            </a:endParaRPr>
          </a:p>
        </p:txBody>
      </p:sp>
      <p:pic>
        <p:nvPicPr>
          <p:cNvPr id="5" name="Рисунок 4">
            <a:extLst>
              <a:ext uri="{FF2B5EF4-FFF2-40B4-BE49-F238E27FC236}">
                <a16:creationId xmlns:a16="http://schemas.microsoft.com/office/drawing/2014/main" id="{B7B5FED0-8D94-8918-6ECE-B0E2D62563DD}"/>
              </a:ext>
            </a:extLst>
          </p:cNvPr>
          <p:cNvPicPr>
            <a:picLocks noChangeAspect="1"/>
          </p:cNvPicPr>
          <p:nvPr/>
        </p:nvPicPr>
        <p:blipFill rotWithShape="1">
          <a:blip r:embed="rId2">
            <a:extLst>
              <a:ext uri="{28A0092B-C50C-407E-A947-70E740481C1C}">
                <a14:useLocalDpi xmlns:a14="http://schemas.microsoft.com/office/drawing/2010/main" val="0"/>
              </a:ext>
            </a:extLst>
          </a:blip>
          <a:srcRect t="13027"/>
          <a:stretch/>
        </p:blipFill>
        <p:spPr>
          <a:xfrm>
            <a:off x="764195" y="1882028"/>
            <a:ext cx="5608005" cy="3089362"/>
          </a:xfrm>
          <a:prstGeom prst="rect">
            <a:avLst/>
          </a:prstGeom>
        </p:spPr>
      </p:pic>
      <p:cxnSp>
        <p:nvCxnSpPr>
          <p:cNvPr id="9" name="Прямая со стрелкой 8">
            <a:extLst>
              <a:ext uri="{FF2B5EF4-FFF2-40B4-BE49-F238E27FC236}">
                <a16:creationId xmlns:a16="http://schemas.microsoft.com/office/drawing/2014/main" id="{DB7DD029-68AB-FDD9-4B8D-44BB46697F76}"/>
              </a:ext>
            </a:extLst>
          </p:cNvPr>
          <p:cNvCxnSpPr>
            <a:cxnSpLocks/>
          </p:cNvCxnSpPr>
          <p:nvPr/>
        </p:nvCxnSpPr>
        <p:spPr>
          <a:xfrm flipH="1">
            <a:off x="3707904" y="2740356"/>
            <a:ext cx="2841798" cy="7186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028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55B576-E9B9-9FA3-4B38-BA1FCF8FDFA8}"/>
              </a:ext>
            </a:extLst>
          </p:cNvPr>
          <p:cNvSpPr>
            <a:spLocks noGrp="1"/>
          </p:cNvSpPr>
          <p:nvPr>
            <p:ph type="title"/>
          </p:nvPr>
        </p:nvSpPr>
        <p:spPr>
          <a:xfrm>
            <a:off x="0" y="1"/>
            <a:ext cx="9144000" cy="908719"/>
          </a:xfrm>
          <a:solidFill>
            <a:srgbClr val="FFC000"/>
          </a:solidFill>
        </p:spPr>
        <p:txBody>
          <a:bodyPr>
            <a:normAutofit fontScale="90000"/>
          </a:bodyPr>
          <a:lstStyle/>
          <a:p>
            <a:pPr algn="ctr"/>
            <a:r>
              <a:rPr lang="ru-RU" sz="3200" b="1" dirty="0">
                <a:solidFill>
                  <a:schemeClr val="tx1">
                    <a:lumMod val="50000"/>
                  </a:schemeClr>
                </a:solidFill>
                <a:effectLst/>
                <a:latin typeface="Arial" panose="020B0604020202020204" pitchFamily="34" charset="0"/>
                <a:cs typeface="Arial" panose="020B0604020202020204" pitchFamily="34" charset="0"/>
              </a:rPr>
              <a:t>Поиск геномных ассоциаций с массой грудной мышцы в породе царскосельская</a:t>
            </a:r>
          </a:p>
        </p:txBody>
      </p:sp>
      <p:sp>
        <p:nvSpPr>
          <p:cNvPr id="9" name="TextBox 8">
            <a:extLst>
              <a:ext uri="{FF2B5EF4-FFF2-40B4-BE49-F238E27FC236}">
                <a16:creationId xmlns:a16="http://schemas.microsoft.com/office/drawing/2014/main" id="{69AEE571-1D55-F308-78D6-C05D5A28F2A6}"/>
              </a:ext>
            </a:extLst>
          </p:cNvPr>
          <p:cNvSpPr txBox="1"/>
          <p:nvPr/>
        </p:nvSpPr>
        <p:spPr>
          <a:xfrm>
            <a:off x="251520" y="4825444"/>
            <a:ext cx="8592455" cy="1785104"/>
          </a:xfrm>
          <a:prstGeom prst="rect">
            <a:avLst/>
          </a:prstGeom>
          <a:noFill/>
        </p:spPr>
        <p:txBody>
          <a:bodyPr wrap="square">
            <a:spAutoFit/>
          </a:bodyPr>
          <a:lstStyle/>
          <a:p>
            <a:r>
              <a:rPr lang="ru-RU" dirty="0"/>
              <a:t> </a:t>
            </a:r>
            <a:r>
              <a:rPr lang="en-US" dirty="0">
                <a:solidFill>
                  <a:schemeClr val="tx1">
                    <a:lumMod val="50000"/>
                  </a:schemeClr>
                </a:solidFill>
              </a:rPr>
              <a:t>Tryptophan hydroxylase 2 – </a:t>
            </a:r>
            <a:r>
              <a:rPr lang="ru-RU" dirty="0">
                <a:solidFill>
                  <a:schemeClr val="tx1">
                    <a:lumMod val="50000"/>
                  </a:schemeClr>
                </a:solidFill>
              </a:rPr>
              <a:t>этот ген кодирует член семейства </a:t>
            </a:r>
            <a:r>
              <a:rPr lang="ru-RU" dirty="0" err="1">
                <a:solidFill>
                  <a:schemeClr val="tx1">
                    <a:lumMod val="50000"/>
                  </a:schemeClr>
                </a:solidFill>
              </a:rPr>
              <a:t>птерин</a:t>
            </a:r>
            <a:r>
              <a:rPr lang="ru-RU" dirty="0">
                <a:solidFill>
                  <a:schemeClr val="tx1">
                    <a:lumMod val="50000"/>
                  </a:schemeClr>
                </a:solidFill>
              </a:rPr>
              <a:t>-зависимых </a:t>
            </a:r>
            <a:r>
              <a:rPr lang="ru-RU" dirty="0" err="1">
                <a:solidFill>
                  <a:schemeClr val="tx1">
                    <a:lumMod val="50000"/>
                  </a:schemeClr>
                </a:solidFill>
              </a:rPr>
              <a:t>гидроксилаз</a:t>
            </a:r>
            <a:r>
              <a:rPr lang="ru-RU" dirty="0">
                <a:solidFill>
                  <a:schemeClr val="tx1">
                    <a:lumMod val="50000"/>
                  </a:schemeClr>
                </a:solidFill>
              </a:rPr>
              <a:t> ароматических кислот. Кодируемый белок катализирует первую и ограничивающую скорость стадию биосинтеза серотонина. TPH2 способствует регуляции энергетического баланса по половому диморфизму.</a:t>
            </a:r>
            <a:endParaRPr lang="en-US" dirty="0">
              <a:solidFill>
                <a:schemeClr val="tx1">
                  <a:lumMod val="50000"/>
                </a:schemeClr>
              </a:solidFill>
            </a:endParaRPr>
          </a:p>
          <a:p>
            <a:r>
              <a:rPr lang="ru-RU" sz="1000" dirty="0">
                <a:solidFill>
                  <a:schemeClr val="tx1">
                    <a:lumMod val="50000"/>
                  </a:schemeClr>
                </a:solidFill>
              </a:rPr>
              <a:t>(</a:t>
            </a:r>
            <a:r>
              <a:rPr lang="en-US" sz="1000" dirty="0">
                <a:solidFill>
                  <a:schemeClr val="tx1">
                    <a:lumMod val="50000"/>
                  </a:schemeClr>
                </a:solidFill>
              </a:rPr>
              <a:t>Liu H, Wang C, Yu M, Yang Y, He Y, Liu H, Liang C, Tu L, Zhang N, Wang L, Wang J, Liu F, Hu F, Xu Y. TPH2 in the Dorsal Raphe Nuclei Regulates Energy Balance in a Sex-Dependent Manner. Endocrinology. 2021 Jan 1;162(1):bqaa183)</a:t>
            </a:r>
            <a:r>
              <a:rPr lang="ru-RU" sz="1000" dirty="0">
                <a:solidFill>
                  <a:schemeClr val="tx1">
                    <a:lumMod val="50000"/>
                  </a:schemeClr>
                </a:solidFill>
              </a:rPr>
              <a:t>. </a:t>
            </a:r>
          </a:p>
        </p:txBody>
      </p:sp>
      <p:sp>
        <p:nvSpPr>
          <p:cNvPr id="11" name="TextBox 10">
            <a:extLst>
              <a:ext uri="{FF2B5EF4-FFF2-40B4-BE49-F238E27FC236}">
                <a16:creationId xmlns:a16="http://schemas.microsoft.com/office/drawing/2014/main" id="{11487054-15B9-EC11-D5BC-CB74EB4C4F5E}"/>
              </a:ext>
            </a:extLst>
          </p:cNvPr>
          <p:cNvSpPr txBox="1"/>
          <p:nvPr/>
        </p:nvSpPr>
        <p:spPr>
          <a:xfrm>
            <a:off x="7244709" y="2457762"/>
            <a:ext cx="855684" cy="369332"/>
          </a:xfrm>
          <a:prstGeom prst="rect">
            <a:avLst/>
          </a:prstGeom>
          <a:noFill/>
        </p:spPr>
        <p:txBody>
          <a:bodyPr wrap="square">
            <a:spAutoFit/>
          </a:bodyPr>
          <a:lstStyle/>
          <a:p>
            <a:pPr algn="ctr"/>
            <a:r>
              <a:rPr lang="en-US" dirty="0">
                <a:solidFill>
                  <a:srgbClr val="002060"/>
                </a:solidFill>
              </a:rPr>
              <a:t>TPH2</a:t>
            </a:r>
            <a:endParaRPr lang="ru-RU" dirty="0">
              <a:solidFill>
                <a:srgbClr val="002060"/>
              </a:solidFill>
            </a:endParaRPr>
          </a:p>
        </p:txBody>
      </p:sp>
      <p:pic>
        <p:nvPicPr>
          <p:cNvPr id="5" name="Рисунок 4">
            <a:extLst>
              <a:ext uri="{FF2B5EF4-FFF2-40B4-BE49-F238E27FC236}">
                <a16:creationId xmlns:a16="http://schemas.microsoft.com/office/drawing/2014/main" id="{DD11C952-F69A-B803-7798-705979B56683}"/>
              </a:ext>
            </a:extLst>
          </p:cNvPr>
          <p:cNvPicPr>
            <a:picLocks noChangeAspect="1"/>
          </p:cNvPicPr>
          <p:nvPr/>
        </p:nvPicPr>
        <p:blipFill rotWithShape="1">
          <a:blip r:embed="rId3">
            <a:extLst>
              <a:ext uri="{28A0092B-C50C-407E-A947-70E740481C1C}">
                <a14:useLocalDpi xmlns:a14="http://schemas.microsoft.com/office/drawing/2010/main" val="0"/>
              </a:ext>
            </a:extLst>
          </a:blip>
          <a:srcRect t="12468"/>
          <a:stretch/>
        </p:blipFill>
        <p:spPr>
          <a:xfrm>
            <a:off x="475956" y="1910095"/>
            <a:ext cx="6544316" cy="2915349"/>
          </a:xfrm>
          <a:prstGeom prst="rect">
            <a:avLst/>
          </a:prstGeom>
        </p:spPr>
      </p:pic>
      <p:cxnSp>
        <p:nvCxnSpPr>
          <p:cNvPr id="6" name="Прямая со стрелкой 5">
            <a:extLst>
              <a:ext uri="{FF2B5EF4-FFF2-40B4-BE49-F238E27FC236}">
                <a16:creationId xmlns:a16="http://schemas.microsoft.com/office/drawing/2014/main" id="{82C425AC-A9F7-66EF-8740-D8A1A68090F7}"/>
              </a:ext>
            </a:extLst>
          </p:cNvPr>
          <p:cNvCxnSpPr>
            <a:cxnSpLocks/>
          </p:cNvCxnSpPr>
          <p:nvPr/>
        </p:nvCxnSpPr>
        <p:spPr>
          <a:xfrm flipH="1">
            <a:off x="1403648" y="2642428"/>
            <a:ext cx="5841060" cy="7547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431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FCFC00-4229-FCF8-3136-40F457DE83DF}"/>
              </a:ext>
            </a:extLst>
          </p:cNvPr>
          <p:cNvSpPr>
            <a:spLocks noGrp="1"/>
          </p:cNvSpPr>
          <p:nvPr>
            <p:ph type="title"/>
          </p:nvPr>
        </p:nvSpPr>
        <p:spPr>
          <a:xfrm>
            <a:off x="0" y="0"/>
            <a:ext cx="9144000" cy="967581"/>
          </a:xfrm>
        </p:spPr>
        <p:txBody>
          <a:bodyPr/>
          <a:lstStyle/>
          <a:p>
            <a:pPr algn="ctr"/>
            <a:r>
              <a:rPr lang="ru-RU" b="1" dirty="0">
                <a:solidFill>
                  <a:srgbClr val="FFC000"/>
                </a:solidFill>
              </a:rPr>
              <a:t>Заключение</a:t>
            </a:r>
          </a:p>
        </p:txBody>
      </p:sp>
      <p:sp>
        <p:nvSpPr>
          <p:cNvPr id="4" name="TextBox 3">
            <a:extLst>
              <a:ext uri="{FF2B5EF4-FFF2-40B4-BE49-F238E27FC236}">
                <a16:creationId xmlns:a16="http://schemas.microsoft.com/office/drawing/2014/main" id="{5DC74F38-80F5-9D86-38EE-AB880225B6A8}"/>
              </a:ext>
            </a:extLst>
          </p:cNvPr>
          <p:cNvSpPr txBox="1"/>
          <p:nvPr/>
        </p:nvSpPr>
        <p:spPr>
          <a:xfrm>
            <a:off x="0" y="967581"/>
            <a:ext cx="9144000" cy="6001643"/>
          </a:xfrm>
          <a:prstGeom prst="rect">
            <a:avLst/>
          </a:prstGeom>
          <a:solidFill>
            <a:srgbClr val="FFC000"/>
          </a:solidFill>
        </p:spPr>
        <p:txBody>
          <a:bodyPr wrap="square">
            <a:spAutoFit/>
          </a:bodyPr>
          <a:lstStyle/>
          <a:p>
            <a:pPr marL="285750" indent="-285750">
              <a:buFont typeface="Arial" panose="020B0604020202020204" pitchFamily="34" charset="0"/>
              <a:buChar char="•"/>
            </a:pPr>
            <a:r>
              <a:rPr lang="ru-RU" sz="2400" dirty="0">
                <a:solidFill>
                  <a:schemeClr val="tx1">
                    <a:lumMod val="50000"/>
                  </a:schemeClr>
                </a:solidFill>
                <a:latin typeface="Arial" panose="020B0604020202020204" pitchFamily="34" charset="0"/>
                <a:cs typeface="Arial" panose="020B0604020202020204" pitchFamily="34" charset="0"/>
              </a:rPr>
              <a:t>При проведении анализа популяционной структуры можно определить направление селекции и отбора в породе. Выявить исторические корни популяции, а также выявлять случаи интродукции геномов при разведении.</a:t>
            </a:r>
            <a:endParaRPr lang="ru-RU" altLang="ru-RU" sz="2400" i="1"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ru-RU" sz="2400" dirty="0">
                <a:solidFill>
                  <a:schemeClr val="tx1">
                    <a:lumMod val="50000"/>
                  </a:schemeClr>
                </a:solidFill>
                <a:latin typeface="Arial" panose="020B0604020202020204" pitchFamily="34" charset="0"/>
                <a:cs typeface="Arial" panose="020B0604020202020204" pitchFamily="34" charset="0"/>
              </a:rPr>
              <a:t>Обнаруженные локусы в результате полногеномного ассоциативного анализа можно использовать для поиска «следов селекции» у различных пород кур</a:t>
            </a:r>
          </a:p>
          <a:p>
            <a:pPr marL="285750" indent="-285750">
              <a:buFont typeface="Arial" panose="020B0604020202020204" pitchFamily="34" charset="0"/>
              <a:buChar char="•"/>
            </a:pPr>
            <a:r>
              <a:rPr lang="ru-RU" sz="2400" dirty="0">
                <a:solidFill>
                  <a:schemeClr val="tx1">
                    <a:lumMod val="50000"/>
                  </a:schemeClr>
                </a:solidFill>
                <a:effectLst/>
                <a:latin typeface="Arial" panose="020B0604020202020204" pitchFamily="34" charset="0"/>
                <a:ea typeface="Times New Roman" panose="02020603050405020304" pitchFamily="18" charset="0"/>
                <a:cs typeface="Arial" panose="020B0604020202020204" pitchFamily="34" charset="0"/>
              </a:rPr>
              <a:t>Результаты этого исследования </a:t>
            </a:r>
            <a:r>
              <a:rPr lang="ru-RU" sz="2400" dirty="0">
                <a:solidFill>
                  <a:schemeClr val="tx1">
                    <a:lumMod val="50000"/>
                  </a:schemeClr>
                </a:solidFill>
                <a:latin typeface="Arial" panose="020B0604020202020204" pitchFamily="34" charset="0"/>
                <a:ea typeface="Times New Roman" panose="02020603050405020304" pitchFamily="18" charset="0"/>
                <a:cs typeface="Arial" panose="020B0604020202020204" pitchFamily="34" charset="0"/>
              </a:rPr>
              <a:t>предоставляют</a:t>
            </a:r>
            <a:r>
              <a:rPr lang="ru-RU" sz="2400" dirty="0">
                <a:solidFill>
                  <a:schemeClr val="tx1">
                    <a:lumMod val="50000"/>
                  </a:schemeClr>
                </a:solidFill>
                <a:effectLst/>
                <a:latin typeface="Arial" panose="020B0604020202020204" pitchFamily="34" charset="0"/>
                <a:ea typeface="Times New Roman" panose="02020603050405020304" pitchFamily="18" charset="0"/>
                <a:cs typeface="Arial" panose="020B0604020202020204" pitchFamily="34" charset="0"/>
              </a:rPr>
              <a:t> важную информацию для понимания генетической основы признаков связанных с формированием мясной продуктивности у кур.</a:t>
            </a:r>
            <a:endParaRPr lang="ru-RU" sz="2400" dirty="0">
              <a:solidFill>
                <a:schemeClr val="tx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2400" dirty="0">
                <a:solidFill>
                  <a:schemeClr val="tx1">
                    <a:lumMod val="50000"/>
                  </a:schemeClr>
                </a:solidFill>
                <a:latin typeface="Arial" panose="020B0604020202020204" pitchFamily="34" charset="0"/>
                <a:cs typeface="Arial" panose="020B0604020202020204" pitchFamily="34" charset="0"/>
              </a:rPr>
              <a:t>Обнаруженные локусы в результате полногеномного ассоциативного анализа можно использовать для селекционной работы по выведению линий птицы для новых мясных кроссов</a:t>
            </a:r>
            <a:endParaRPr lang="en-US" sz="24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863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692696"/>
            <a:ext cx="5760640" cy="1938992"/>
          </a:xfrm>
          <a:prstGeom prst="rect">
            <a:avLst/>
          </a:prstGeom>
          <a:solidFill>
            <a:schemeClr val="tx1">
              <a:alpha val="0"/>
            </a:schemeClr>
          </a:solidFill>
        </p:spPr>
        <p:txBody>
          <a:bodyPr wrap="square">
            <a:spAutoFit/>
          </a:bodyPr>
          <a:lstStyle/>
          <a:p>
            <a:pPr algn="ctr" eaLnBrk="1" hangingPunct="1">
              <a:defRPr/>
            </a:pPr>
            <a:r>
              <a:rPr lang="ru-RU" altLang="ru-RU" sz="6000" dirty="0">
                <a:solidFill>
                  <a:srgbClr val="C00000"/>
                </a:solidFill>
              </a:rPr>
              <a:t>Спасибо </a:t>
            </a:r>
          </a:p>
          <a:p>
            <a:pPr algn="ctr" eaLnBrk="1" hangingPunct="1">
              <a:defRPr/>
            </a:pPr>
            <a:r>
              <a:rPr lang="ru-RU" altLang="ru-RU" sz="6000" dirty="0">
                <a:solidFill>
                  <a:srgbClr val="C00000"/>
                </a:solidFill>
              </a:rPr>
              <a:t>за внимание!</a:t>
            </a:r>
          </a:p>
        </p:txBody>
      </p:sp>
      <p:pic>
        <p:nvPicPr>
          <p:cNvPr id="5" name="Рисунок 4">
            <a:extLst>
              <a:ext uri="{FF2B5EF4-FFF2-40B4-BE49-F238E27FC236}">
                <a16:creationId xmlns:a16="http://schemas.microsoft.com/office/drawing/2014/main" id="{71A5966E-E6CC-78ED-08ED-1D129EE2B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567"/>
            <a:ext cx="3024336" cy="3850481"/>
          </a:xfrm>
          <a:prstGeom prst="rect">
            <a:avLst/>
          </a:prstGeom>
        </p:spPr>
      </p:pic>
      <p:sp>
        <p:nvSpPr>
          <p:cNvPr id="7" name="TextBox 6">
            <a:extLst>
              <a:ext uri="{FF2B5EF4-FFF2-40B4-BE49-F238E27FC236}">
                <a16:creationId xmlns:a16="http://schemas.microsoft.com/office/drawing/2014/main" id="{842A86FD-0311-08F5-4675-0727A9D7CF97}"/>
              </a:ext>
            </a:extLst>
          </p:cNvPr>
          <p:cNvSpPr txBox="1"/>
          <p:nvPr/>
        </p:nvSpPr>
        <p:spPr>
          <a:xfrm>
            <a:off x="0" y="3861048"/>
            <a:ext cx="9144000" cy="2062103"/>
          </a:xfrm>
          <a:prstGeom prst="rect">
            <a:avLst/>
          </a:prstGeom>
          <a:solidFill>
            <a:srgbClr val="FFC000"/>
          </a:solidFill>
        </p:spPr>
        <p:txBody>
          <a:bodyPr wrap="square">
            <a:spAutoFit/>
          </a:bodyPr>
          <a:lstStyle/>
          <a:p>
            <a:pPr algn="ctr" eaLnBrk="1" hangingPunct="1">
              <a:defRPr/>
            </a:pPr>
            <a:r>
              <a:rPr lang="ru-RU" altLang="ru-RU" sz="3200" dirty="0">
                <a:solidFill>
                  <a:schemeClr val="tx1">
                    <a:lumMod val="50000"/>
                  </a:schemeClr>
                </a:solidFill>
              </a:rPr>
              <a:t>Выражаю благодарность </a:t>
            </a:r>
          </a:p>
          <a:p>
            <a:pPr algn="ctr" eaLnBrk="1" hangingPunct="1">
              <a:defRPr/>
            </a:pPr>
            <a:r>
              <a:rPr lang="ru-RU" altLang="ru-RU" sz="3200" dirty="0">
                <a:solidFill>
                  <a:schemeClr val="tx1">
                    <a:lumMod val="50000"/>
                  </a:schemeClr>
                </a:solidFill>
              </a:rPr>
              <a:t>коллегам участвующим в этом исследовании : Щербакову Ю.С., Азовцевой А.И., Вахрамееву А.Б.</a:t>
            </a:r>
          </a:p>
        </p:txBody>
      </p:sp>
    </p:spTree>
    <p:extLst>
      <p:ext uri="{BB962C8B-B14F-4D97-AF65-F5344CB8AC3E}">
        <p14:creationId xmlns:p14="http://schemas.microsoft.com/office/powerpoint/2010/main" val="37106576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40436</TotalTime>
  <Words>624</Words>
  <Application>Microsoft Office PowerPoint</Application>
  <PresentationFormat>Экран (4:3)</PresentationFormat>
  <Paragraphs>48</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Century Gothic</vt:lpstr>
      <vt:lpstr>Times New Roman</vt:lpstr>
      <vt:lpstr>Verdana</vt:lpstr>
      <vt:lpstr>Wingdings 2</vt:lpstr>
      <vt:lpstr>Яркая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Поиск геномных ассоциаций с массой грудной кости в породе царскосельская</vt:lpstr>
      <vt:lpstr>Поиск геномных ассоциаций с массой грудной мышцы в породе царскосельская</vt:lpstr>
      <vt:lpstr>Заключение</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DEMENTEVA</dc:creator>
  <cp:lastModifiedBy>Наталия Дементьева</cp:lastModifiedBy>
  <cp:revision>649</cp:revision>
  <dcterms:created xsi:type="dcterms:W3CDTF">2009-09-18T10:45:17Z</dcterms:created>
  <dcterms:modified xsi:type="dcterms:W3CDTF">2024-10-06T16:39:38Z</dcterms:modified>
</cp:coreProperties>
</file>