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86" autoAdjust="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18A4A-0D4E-46D7-AC2F-C504E169BC43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FB776-7524-4DA8-B4DB-CAE3F3D50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467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29204-EAA6-4639-87EB-7E73B5C4D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46CB3F-F7B6-4A07-B5DE-311EFB1D6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DE9F8E-A2BF-4A16-BE08-C9BF3705A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429A-BBB2-476E-9DBA-D279F9731505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2E969D-8381-457B-9162-7BD65E043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C488EE-38AD-4F87-8AF8-0CD701864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12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1F5DF-36D3-44F9-8ABD-624F75B8A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F7AEB5-D229-49F2-8B59-F69DFCDEB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FCCC55-F91A-4E64-BB5B-4A6D18A3A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0D01-564B-4085-B448-C4ACE835571D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DEE095-6AB0-4F9E-8ECA-69CFF4A70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7698D0-B276-43D4-820E-9F44D2BF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92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1099BF-0B76-4C6D-807E-646A5E46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B54A50-8899-441D-903D-34C86551E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B52E95-0188-4797-B22A-FF283472B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7D88-C92B-49D7-9AF3-45670BEE0E81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9DED97-368B-4C1B-A179-C66EB6A8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E569FC-6FD6-498B-9680-E0027D694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9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88EF0C-BF3D-419D-A7E5-8C49F6BD1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45F725-0030-4E1B-89E7-9A838DFCDD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353F18-66B0-4DD1-93A2-DC4D8617D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A1D679-C48D-4020-AD6F-537876ACC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956A-D15F-4CB6-89C5-4A0DBEE38BD9}" type="datetime1">
              <a:rPr lang="ru-RU" smtClean="0"/>
              <a:t>22.11.2024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95D404-F52C-41CE-B49D-50A87E3FF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31F8BD-984B-4987-A118-45383CCD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959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4B8CF-A52C-4103-9B15-1A012BC4C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4B4C5E-D909-46B7-B045-5149A738B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A0DBDE-6122-4887-9036-6552B17BD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4A47104-991C-454F-B7F7-5E4398269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1D38C81-AE67-422B-9F27-D5EBDC674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2E23393-49A7-4AD0-87FF-FE1703344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4007-56FC-4D0D-AE38-6AC80B6091E7}" type="datetime1">
              <a:rPr lang="ru-RU" smtClean="0"/>
              <a:t>22.11.2024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A8C4C3-633A-4ABB-90BD-DFC9AFBC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3BA8508-33A8-42C3-873E-86CFA9F3E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21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C5AD8-7D8E-4DED-B9F8-15547CFFD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7B3050D-BBF9-408E-A483-5D910488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4C0B-E4DA-4A92-9B63-6E349D614BED}" type="datetime1">
              <a:rPr lang="ru-RU" smtClean="0"/>
              <a:t>22.11.2024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56B60B7-A2D6-4761-9055-5B8222298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720BBE-EAD0-494B-96EC-B6088539E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54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0A690F-4C67-42AA-BCC2-69632FE0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6C49-DDEA-40F6-906D-9D7F558CF0E2}" type="datetime1">
              <a:rPr lang="ru-RU" smtClean="0"/>
              <a:t>22.11.2024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B01CD2F-C04A-4F14-A105-A112DED89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0B10FD-6516-44A7-ACFA-61EAA17ED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4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8FF82-BAEA-4EE2-B217-DDB7A60B4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027563-207C-46FC-BA44-8837543F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6CD280-DFC3-48D0-B3F7-509EBF794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EED03F-2688-4AE3-8CD6-71A08285B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A3062-D66D-4276-BC14-A2E240183F75}" type="datetime1">
              <a:rPr lang="ru-RU" smtClean="0"/>
              <a:t>22.11.2024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4BFA9A-6560-4C36-B652-B5F07C034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4D3972-223D-48C7-AB1F-82255FF4B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85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94FA-95A2-4E71-B282-602CF8DD6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83CEA64-938A-4D78-BAFA-91604B3F8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DED839-1D7E-4889-9CF8-D2AEEE2E3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22954C-8E70-4E34-930F-E5B508461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FDDF0-10DE-4E6A-AD6B-96F15D77C7F9}" type="datetime1">
              <a:rPr lang="ru-RU" smtClean="0"/>
              <a:t>22.11.2024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9F448A-2676-448C-9544-95ACF92B6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524B4D-D2C4-4667-808C-E5600FDC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725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E15C1-BBA2-441F-8CBF-84CA0DF84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6675AD-0FEE-4596-AD8B-C0171DC8D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9AB66D-2BFD-4709-84FC-05764D110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0FAEA-20A2-4C81-A6BD-6A8943CCA206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9CF3EA-F835-4CC9-B41C-D5BB05103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0FE856-6D23-488A-9FCC-BCC875069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92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1464C17-9CE5-4585-A4E5-6C9310A38A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2A3162-947F-496B-B4D4-B873F4E20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155BE2-D3E2-42AD-A453-C1E220DE3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D314A-2990-4F2D-A061-71A77D92F013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A5F1F3-A0BE-4F95-9B3E-445F97F5E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CDA5AA-47D8-46DC-B9A3-3DECFE7A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5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B5EC1-8BE7-4DE9-BFB6-2A2B6FA98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7E384E-A32B-4A0D-9B48-7372B85E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B5591C-09A6-4900-A8BD-A0AE50D18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6AF06-3BD7-4B10-9613-6BA4056CBF5F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2B6B9A-BB08-4BF5-A4C8-0857115D8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4949E7-647B-4D32-836F-4B15783A0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0D839-34D9-4CC7-A25D-53574CF06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88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5571C6-6CC5-43C4-8EA3-7D73D4E4C6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3889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аспекты выделения внеклеточной ДНК из фолликулярной жидкости 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 scrofa domesticus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334A7E-3522-4BD5-944F-AE109AA65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2656"/>
            <a:ext cx="9144000" cy="1655762"/>
          </a:xfrm>
        </p:spPr>
        <p:txBody>
          <a:bodyPr>
            <a:normAutofit fontScale="92500" lnSpcReduction="10000"/>
          </a:bodyPr>
          <a:lstStyle/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Авторы: Баранова Е.И., Кузьмина Т.И.,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Притужалова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А.О.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д.б.н.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 Кузьмина Т. И.</a:t>
            </a:r>
          </a:p>
          <a:p>
            <a:pPr indent="450215" algn="r">
              <a:lnSpc>
                <a:spcPct val="107000"/>
              </a:lnSpc>
              <a:spcAft>
                <a:spcPts val="800"/>
              </a:spcAft>
            </a:pPr>
            <a:r>
              <a:rPr lang="ru-RU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выполнена при финансовой поддержке Министерства науки и высшего образования Российской Федерации (тема государственного задания НИОКТР 124020200127-7).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1B803A-59FD-47E0-AF3C-026166B26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3580" cy="8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7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EDD537-926C-4FC5-B57B-83275D76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0"/>
            <a:ext cx="10515600" cy="814737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06B4C7C-8BB2-44F1-9EAB-44BB911A0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36560" y="2798996"/>
            <a:ext cx="10432024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Вспомогательные репродуктивные технологи в области сельского хозяйства играют немаловажную роль в области биотехнологий: 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клонирование, г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енетическая инженерия и трансгенез, 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криоконсервация 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генетического материала с целью сохранения выдающихся особей.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Начальным этапом получения </a:t>
            </a:r>
            <a:r>
              <a:rPr lang="en-US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жизнеспособных эмбрионов свиней является отбор женских гамет. 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этим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ведется активный поиск биомаркеров, позволяющих косвенно оценивать качество ооцита и возможный исход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приобретения компетентности женской гаметы к оплодотворению.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Внеклеточная ДНК (внДНК) может рассматривается как перспективный неинвазивный биомаркер для оценки качества ооцитов животных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Она высвобождается во внеклеточную среду посредством апоптоза, некроза, при активной секреции клеток. Ее длина в среднем составляет от 40 до 200 пар оснований (п. н.). Различия в размере обнаруженной внДНК, ее эпигенетике, полиморфизме способны в той, или иной мере служить возможным неинвазивным методом диагностики качественных характеристик развития ооцитов. </a:t>
            </a:r>
            <a:endParaRPr lang="ru-RU" alt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5FF968-ED6A-4299-A27B-938FFF988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08" y="902802"/>
            <a:ext cx="2010847" cy="18961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1EE4DD-A04B-485F-A5CA-5B3FADE1A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687" y="856807"/>
            <a:ext cx="2052209" cy="1896194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AD7BE6-223A-4BC3-A335-A6E02975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481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942235-1078-4D25-803C-2AFA4A6A7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504"/>
            <a:ext cx="10515600" cy="65837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CA3DBD14-D6DB-4726-8048-C269092D49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28102" y="2143847"/>
            <a:ext cx="10901345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Отработать оптимальные режимы центрифугирования аспирата (клетки гранулезы и фолликулярная жидкость) из</a:t>
            </a:r>
            <a:r>
              <a:rPr kumimoji="0" lang="ru-RU" altLang="ru-RU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фолликулов свиней разного диаметра для определения уровня содержания внеклеточной ДНК (внДНК).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содержание внДНК в </a:t>
            </a: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жидкости антральных фолликулов разного диаметра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961F409-E1FB-4A85-B420-98DBD51FE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39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940F6F-6D96-4100-8B8D-4A69ACE1D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044" y="263769"/>
            <a:ext cx="10515600" cy="766382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2AFA436-FF84-4034-A382-1271BB367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53" y="1985090"/>
            <a:ext cx="12051694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Выявлена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достоверная разница содержания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внДНК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фолликулах диаметром меньше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и 3-5 мм на 4,99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нг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мкл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(p&lt;0,001), фолликулах диаметром 3-5 и больше 5 – на 3,26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нг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мкл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(p&lt;0,001), а также ø меньше 3 и больше 5 на 8,25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нг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мкл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(p&lt;0,001) при режиме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центрифугирвания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603,72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g </a:t>
            </a:r>
            <a:r>
              <a:rPr lang="ru-RU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 течение 5 минут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Обнаружена тенденция к снижению уровня внДНК с увеличением диаметра фолликулов.</a:t>
            </a:r>
            <a:endParaRPr lang="ru-RU" dirty="0">
              <a:solidFill>
                <a:schemeClr val="tx1"/>
              </a:solidFill>
              <a:highlight>
                <a:srgbClr val="FF0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режиме центрифугирования </a:t>
            </a:r>
            <a:r>
              <a:rPr lang="ru-RU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603,72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течение пяти минут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доли клеток с пикнотическими ядрами составили 10, 11 и 10% от общего количества клеток в фолликулах диаметров меньше 3, 3-5 и больше 5 соответственно</a:t>
            </a:r>
            <a:r>
              <a:rPr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BCE89DA-A31C-4E6F-9483-94423BA27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204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596AB-8F6A-4DB7-86D7-A337FC03E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53" y="615461"/>
            <a:ext cx="10515600" cy="65105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C19FF9-142D-40A3-BCAB-F2421CF69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197" y="1565454"/>
            <a:ext cx="10515600" cy="3013393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проведенных исследований установлены достоверные различия в уровне содержания внДНК в жидкости фолликулов разного диаметра, что предполагает возможность применения данного биомаркера  при оценке качества ооцитов, с учетом того, что компетентностью к развитию обладают ооциты, выделенные из фолликулов диаметром от 3 до 6 мм. Определены оптимальные условия центрифугирования, не оказывающие негативного эффекта на жизнеспособность клеток и позволяющие определить концентрацию внДНК в ФЖ свиней, аспирированной из фолликулов диаметров меньше 3мм, 3-5мм и больше 5 мм.</a:t>
            </a:r>
          </a:p>
          <a:p>
            <a:pPr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3B957C-049E-49C3-B06C-81511D90F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83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21865-5254-4113-82D8-FB0884FB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F98939F-88A8-4E5B-A1C9-730A1DFDA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D839-34D9-4CC7-A25D-53574CF063D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765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721</TotalTime>
  <Words>456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Методические аспекты выделения внеклеточной ДНК из фолликулярной жидкости Sus scrofa domesticus</vt:lpstr>
      <vt:lpstr>Актуальность темы</vt:lpstr>
      <vt:lpstr>Цели</vt:lpstr>
      <vt:lpstr>Выводы</vt:lpstr>
      <vt:lpstr>Заключение</vt:lpstr>
      <vt:lpstr>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аспекты выделения внеклеточной ДНК из фолликулярной жидкости</dc:title>
  <dc:creator>Елена</dc:creator>
  <cp:lastModifiedBy>Prituzhalova Anna</cp:lastModifiedBy>
  <cp:revision>51</cp:revision>
  <dcterms:created xsi:type="dcterms:W3CDTF">2024-11-17T10:35:11Z</dcterms:created>
  <dcterms:modified xsi:type="dcterms:W3CDTF">2024-11-22T13:00:43Z</dcterms:modified>
</cp:coreProperties>
</file>