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92" r:id="rId4"/>
    <p:sldId id="306" r:id="rId5"/>
    <p:sldId id="298" r:id="rId6"/>
    <p:sldId id="28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87FF2-8F96-4F8C-AA2D-CB8218660792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BFD0F-0E42-4B32-ACB8-7B03E3EC6B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10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A1D81-4071-4933-9AB2-6E1E877B2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92B32F-A986-4EAF-93AE-B676F6133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AB4B85-6115-4472-B1FE-E8ADF12D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6309BA-37B0-466E-BF59-DFF7470F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AD71C4-AD18-4810-B2C5-7A08A85B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67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BBC3D-7245-48AD-8D05-0730AB35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31D29-3C58-4264-AF75-A477DE30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2B9711-6634-44C5-9E29-5F555E7D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E40FAF-9FE4-45E5-81E2-D91D5BDC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CD453B-5672-46DC-A66B-F1AFF35C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41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56CB7-0E77-48E5-B5FD-C06BD0F0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D40F87-3466-4215-80D2-817E9DCEB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F5044D-6138-4331-865E-2FADF5120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0400D0-0246-4C55-AB86-4F8EA5C4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B5F37-3330-4F53-952F-25B77DAA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51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70964-1B0A-445C-9889-1C1763EB0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A1D0D-D87E-4206-8F5E-65F9CDE81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E71FDB-2987-4631-8C36-DD656FDC6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706A38-360D-44FA-A43F-7AA3939C1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14BB4F-F2A2-45B7-B225-4902618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6F67AC-3941-491A-94CC-2A6DDCBE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7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81A07-868D-43D6-988D-7495115F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F7AD15-55A6-46F6-962D-D57B88FE5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BF4101-B7D3-49AA-B14B-8483382D5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C07525-3D66-4E19-A6EE-318B38F76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274261B-12CD-407B-9AA6-1FD61B2462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BC1EDF-08E7-4CA7-A488-E79020D5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D6F2F0-5CE6-4394-BC74-198893B5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539650C-4A2A-4E3E-B874-B0CB035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43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102A5-4197-4982-8530-57D0EF3D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169C9E-ACBD-43D5-BAAE-20FBBE99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442F4F-1F87-47FC-9B9A-659B3406C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D71860-77C5-477C-BA80-F6A6DB4C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37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DDCC7-6FB5-4CEB-BA91-52A5AAD7E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3511F9-D41E-44FC-974C-7B6B77843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F2E11C-4B4C-4A26-B6F7-8689113D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44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15F13-C093-406C-B0A5-2114BFAB7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FCFF1E-78B1-405E-8B8A-B777BCBCE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9337E1-CEFA-49A2-A349-13564AEBF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7683F0-C29D-4700-B61D-057FD8C4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A4F791-085E-4835-BB1F-7F35194C9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8858A8-820E-4F36-BFDC-A1825626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48628-990F-418A-A705-CB9F6BB0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ECE091-9347-478B-9F38-BB5B6FD20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5118FC-1D5C-4A73-B902-930225D98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C999C-1DE3-4DB3-9D42-4A4FAB3D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0C89E4-8E61-43BB-98FD-703F4E27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93BE0D-9090-4C06-9B55-934032B8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8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B5550-9F3C-468D-8AE3-6482B18E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935C46-E203-4D2B-8661-976F1AC2B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456BDC-0FFE-44BA-9124-3FB35429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A1E19A-CA21-45C5-B63E-6AD85AECF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F3EA0-2993-4895-A065-E89250397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39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AE7D08-9F9F-4B00-AB97-CBC78B575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91EDD6-7E40-4585-AB33-227C5AA04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2D98F0-070C-4C49-BDAE-89484DA4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C6B923-DB3B-4B8F-9A93-AF268D80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00F0E3-2271-4761-AF01-0B5340A0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47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199A4-92F9-47B4-AF4F-611DB739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EEA61E-221D-41CA-AE96-6EE7DD802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C33AFB-65D3-4539-8998-9C530E82BD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3A858-59CC-48A4-AA9E-44AEF318DD2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17794B-E7E7-439C-93B6-83DAE6314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F57A05-2DEA-4074-A4CA-96C01BAEC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4FB6B-5F11-4369-9707-F19065ECD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microsoft.com/office/2007/relationships/hdphoto" Target="../media/hdphoto3.wd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72346" y="180273"/>
            <a:ext cx="9675118" cy="808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  <a:endParaRPr lang="ru-RU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ЖИВОТНЫХ-ФИЛИАЛ ФЕДЕРАЛЬНОГО ГОСУДАРСТВЕННОГО БЮДЖЕТНОГО НАУЧНОГО УЧРЕЖДЕНИЯ «ФЕДЕРАЛЬНЫЙ ИССЛЕДОВАТЕЛЬСКИЙ ЦЕНТР ЖИВОТНОВОДСТВА-ВИЖ ИМЕНИ АКАДЕМИКА Л.К. ЭРНСТА» (ВНИИГРЖ)</a:t>
            </a:r>
            <a:endParaRPr lang="ru-RU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17060" y="2565071"/>
            <a:ext cx="10330939" cy="84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состава сред для криоконсервации спермы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Gallus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Gallus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использованием гидрогелей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1110" y="3992659"/>
            <a:ext cx="3050538" cy="71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м.н.с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Курочкин А.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А.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г.н.с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., д.б.н.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Кузьмина Т.И.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н. с.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Плешанов Н.В.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Рисунок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77481" cy="100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330" y="-1"/>
            <a:ext cx="1249670" cy="86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A6FCA0-60BE-4253-BAEC-381FCBEA9A9E}"/>
              </a:ext>
            </a:extLst>
          </p:cNvPr>
          <p:cNvSpPr txBox="1"/>
          <p:nvPr/>
        </p:nvSpPr>
        <p:spPr>
          <a:xfrm>
            <a:off x="4053411" y="6308395"/>
            <a:ext cx="4258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Санкт-Петербург, 2024 г.</a:t>
            </a:r>
          </a:p>
        </p:txBody>
      </p:sp>
    </p:spTree>
    <p:extLst>
      <p:ext uri="{BB962C8B-B14F-4D97-AF65-F5344CB8AC3E}">
        <p14:creationId xmlns:p14="http://schemas.microsoft.com/office/powerpoint/2010/main" val="143983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2C073-C30D-4FFC-AED3-C3EEF6356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408" y="374904"/>
            <a:ext cx="9144000" cy="814892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BC55EB-0F7E-42A8-BE07-D5F46C8EA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479" y="1451584"/>
            <a:ext cx="10975041" cy="4590627"/>
          </a:xfrm>
        </p:spPr>
        <p:txBody>
          <a:bodyPr>
            <a:noAutofit/>
          </a:bodyPr>
          <a:lstStyle/>
          <a:p>
            <a:pPr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Исследования в области замораживания сперматозоидов птиц в условиях сверхнизких температур начались более 70 лет назад, и за это время были разработаны и опробованы протоколы криоконсервации, отличающиеся скоростью фазового перехода семени от жидкого состояния к твердому, использованы криопротекторы проникающего и непроникающего типа действия, опробованы разбавители, отличающиеся компонентным составом. На данный момент криоконсервация спермы петухов - единственный неинвазивный и наименее дорогой в реализации метод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 vitro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доступный на сегодняшний день, позволяющий сохранять редкие генотипы птиц. </a:t>
            </a:r>
          </a:p>
          <a:p>
            <a:pPr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Несмотря на многолетние исследования по разработке и модернизации протоколов криоконсервации спермы петухов, до сих пор не существует стандартизированной методики, обеспечивающей стабильные и высокие показатели фертильности. Основной проблемой криоконсервации спермы птиц по-прежнему остается низкая общая подвижность заморожено/оттаянных сперматозоидов в сравнении с другими сельскохозяйственных животными.  В связи с вышесказанным модернизация состава сред для криоконсервации спермы петухов является перспективным направлением совершенствования технологии сохранения генетических ресурсов сельскохозяйственных птиц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50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F039A-25D4-4C22-ADA9-38E55F6FD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88601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3670C5-0B6D-4B72-98D7-77C9A3055FBE}"/>
              </a:ext>
            </a:extLst>
          </p:cNvPr>
          <p:cNvSpPr txBox="1"/>
          <p:nvPr/>
        </p:nvSpPr>
        <p:spPr>
          <a:xfrm>
            <a:off x="608704" y="1396163"/>
            <a:ext cx="11107270" cy="511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120" marR="356870" algn="just">
              <a:lnSpc>
                <a:spcPct val="150000"/>
              </a:lnSpc>
              <a:tabLst>
                <a:tab pos="933450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 работы: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ценить п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ерспективы использования Вещество А*, и Вещество В* в системе долговременного хранения спермы 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Gallus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Gallus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низких и сверхнизких температурах.</a:t>
            </a:r>
            <a:endParaRPr lang="ru-RU" sz="2000" dirty="0">
              <a:latin typeface="Times New Roman" panose="02020603050405020304" pitchFamily="18" charset="0"/>
            </a:endParaRPr>
          </a:p>
          <a:p>
            <a:pPr marL="71120" marR="356870" algn="just">
              <a:lnSpc>
                <a:spcPct val="150000"/>
              </a:lnSpc>
              <a:tabLst>
                <a:tab pos="933450" algn="l"/>
              </a:tabLst>
            </a:pPr>
            <a:r>
              <a:rPr lang="ru-RU" sz="2000" b="1" dirty="0">
                <a:latin typeface="Times New Roman" panose="02020603050405020304" pitchFamily="18" charset="0"/>
              </a:rPr>
              <a:t>Задачи:</a:t>
            </a:r>
            <a:r>
              <a:rPr lang="ru-RU" sz="2000" dirty="0">
                <a:latin typeface="Times New Roman" panose="02020603050405020304" pitchFamily="18" charset="0"/>
              </a:rPr>
              <a:t> Определить показатели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митохондриальной активности, содержания внутриклеточного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n-US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ru-RU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жизнеспособности </a:t>
            </a:r>
            <a:r>
              <a:rPr lang="ru-RU" sz="2000" dirty="0">
                <a:latin typeface="Times New Roman" panose="02020603050405020304" pitchFamily="18" charset="0"/>
              </a:rPr>
              <a:t>сперматозоидов петухов при добавлении к среде для разбавления нативной спермы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В</a:t>
            </a:r>
            <a:r>
              <a:rPr lang="ru-RU" sz="2000" dirty="0">
                <a:latin typeface="Times New Roman" panose="02020603050405020304" pitchFamily="18" charset="0"/>
              </a:rPr>
              <a:t> (концентрации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0,1% 0,01% и 0,001%) при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t=5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°С, в течение 144 часов.</a:t>
            </a:r>
          </a:p>
          <a:p>
            <a:pPr marL="71120" marR="356870" algn="just">
              <a:lnSpc>
                <a:spcPct val="150000"/>
              </a:lnSpc>
              <a:tabLst>
                <a:tab pos="9334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Проанализировать митохондриальную активность, содержание внутриклеточного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n-US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ru-RU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жизнеспособность заморожено/оттаянных </a:t>
            </a:r>
            <a:r>
              <a:rPr lang="ru-RU" sz="2000" dirty="0">
                <a:latin typeface="Times New Roman" panose="02020603050405020304" pitchFamily="18" charset="0"/>
              </a:rPr>
              <a:t>сперматозоидов петухов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добавлении в среду для криоконсервации Вещества 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В (0,1% 0,01% и 0,001%).</a:t>
            </a:r>
          </a:p>
          <a:p>
            <a:pPr marL="71120" marR="356870" algn="just">
              <a:lnSpc>
                <a:spcPct val="150000"/>
              </a:lnSpc>
              <a:tabLst>
                <a:tab pos="933450" algn="l"/>
              </a:tabLst>
            </a:pPr>
            <a:endParaRPr lang="ru-RU" sz="2000" dirty="0">
              <a:latin typeface="Times New Roman" panose="02020603050405020304" pitchFamily="18" charset="0"/>
            </a:endParaRPr>
          </a:p>
          <a:p>
            <a:pPr marL="71120" marR="356870" algn="just">
              <a:lnSpc>
                <a:spcPct val="150000"/>
              </a:lnSpc>
              <a:tabLst>
                <a:tab pos="933450" algn="l"/>
              </a:tabLst>
            </a:pPr>
            <a:r>
              <a:rPr lang="ru-RU" sz="2000" dirty="0">
                <a:latin typeface="Times New Roman" panose="02020603050405020304" pitchFamily="18" charset="0"/>
              </a:rPr>
              <a:t>*Названия и химические формулы веществ скрыты ввиду предстоящего патентования.</a:t>
            </a:r>
          </a:p>
        </p:txBody>
      </p:sp>
    </p:spTree>
    <p:extLst>
      <p:ext uri="{BB962C8B-B14F-4D97-AF65-F5344CB8AC3E}">
        <p14:creationId xmlns:p14="http://schemas.microsoft.com/office/powerpoint/2010/main" val="318079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7ACAD-EA6E-48E8-A86C-41F96AAE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7530"/>
            <a:ext cx="10515600" cy="109585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методы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C4C0AD-7357-40CE-867D-C881E6953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57" y="737716"/>
            <a:ext cx="10582835" cy="17469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исследовании использовались петухи породы русская белая (n = 15) в возрасте 34-36 недель жизни. Взятие спермы происходило методом абдоминального массажа, в пенициллиновые флаконы. Сперму собирали дважды в неделю, на протяжении трех недель. Криоконсервация производилась в гранулах, по методике, разработанной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Нарубиной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Е., Курбатовым А. Д. и др. Семя набирали в капиллярную пипетку и накапывали в жидкий азот с расстояния 7,5 см от поверхности (-41,4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С). Размораживание гранул производили на нагретой металлической пластине (t = 60°С), (разработка ВНИИГРЖ, 1989).  Экспериментальные среды для разбавления нативной спермы и криоконсервации сперматозоидов дополнялись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Вещество А*, и Вещество В* в концентрациях 0,1% 0,01% и 0,001% соответственно.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" name="object 4">
            <a:extLst>
              <a:ext uri="{FF2B5EF4-FFF2-40B4-BE49-F238E27FC236}">
                <a16:creationId xmlns:a16="http://schemas.microsoft.com/office/drawing/2014/main" id="{AB5BB718-1375-4948-A213-60CC173654E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477440"/>
            <a:ext cx="2349359" cy="1761220"/>
          </a:xfrm>
          <a:prstGeom prst="rect">
            <a:avLst/>
          </a:prstGeom>
        </p:spPr>
      </p:pic>
      <p:pic>
        <p:nvPicPr>
          <p:cNvPr id="290" name="Рисунок 289">
            <a:extLst>
              <a:ext uri="{FF2B5EF4-FFF2-40B4-BE49-F238E27FC236}">
                <a16:creationId xmlns:a16="http://schemas.microsoft.com/office/drawing/2014/main" id="{D20D98AB-DEF9-47C7-B4DC-7246EA785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97" y="2487001"/>
            <a:ext cx="2329316" cy="17469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1E5649-EB16-4725-87F9-93E751FF8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38" y="2494439"/>
            <a:ext cx="1760377" cy="176037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5DB7AEA-BE93-4885-9B68-30B5A704E5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035" y="2509945"/>
            <a:ext cx="1760377" cy="17603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5CCC69D-2A4C-48BD-B0E1-755FD61FFDA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72" y="4670204"/>
            <a:ext cx="2164527" cy="145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FF3F48F-58FB-4738-8CCD-12D81F777FA6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"/>
                    </a14:imgEffect>
                    <a14:imgEffect>
                      <a14:brightnessContrast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36" y="4670204"/>
            <a:ext cx="2164527" cy="145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F4ADDD-8126-4876-A2B6-91A7A424102E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2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00" y="4670204"/>
            <a:ext cx="2163415" cy="145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3008CCF-3D57-4C5E-BF00-78C13C5EE514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"/>
                    </a14:imgEffect>
                    <a14:imgEffect>
                      <a14:brightnessContrast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752" y="4670204"/>
            <a:ext cx="2163414" cy="145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1F49D42-C51B-1A1D-A4DC-B8889A7CBA9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94" y="2310502"/>
            <a:ext cx="2297805" cy="3063740"/>
          </a:xfrm>
          <a:prstGeom prst="rect">
            <a:avLst/>
          </a:prstGeom>
        </p:spPr>
      </p:pic>
      <p:sp>
        <p:nvSpPr>
          <p:cNvPr id="17" name="object 276">
            <a:extLst>
              <a:ext uri="{FF2B5EF4-FFF2-40B4-BE49-F238E27FC236}">
                <a16:creationId xmlns:a16="http://schemas.microsoft.com/office/drawing/2014/main" id="{25A1E7EE-6914-7442-86A4-E1AB14FE31C2}"/>
              </a:ext>
            </a:extLst>
          </p:cNvPr>
          <p:cNvSpPr txBox="1"/>
          <p:nvPr/>
        </p:nvSpPr>
        <p:spPr>
          <a:xfrm>
            <a:off x="706957" y="4305006"/>
            <a:ext cx="8266714" cy="346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>
              <a:lnSpc>
                <a:spcPts val="1255"/>
              </a:lnSpc>
              <a:spcBef>
                <a:spcPts val="105"/>
              </a:spcBef>
            </a:pPr>
            <a:r>
              <a:rPr sz="1050" b="1" i="1" dirty="0">
                <a:latin typeface="Times New Roman"/>
                <a:cs typeface="Times New Roman"/>
              </a:rPr>
              <a:t>Рис.   1.</a:t>
            </a:r>
            <a:r>
              <a:rPr lang="ru-RU" sz="1050" b="1" i="1" dirty="0">
                <a:latin typeface="Times New Roman"/>
                <a:cs typeface="Times New Roman"/>
              </a:rPr>
              <a:t> </a:t>
            </a:r>
            <a:r>
              <a:rPr lang="ru-RU" sz="1050" i="1" dirty="0">
                <a:latin typeface="Times New Roman"/>
                <a:cs typeface="Times New Roman"/>
              </a:rPr>
              <a:t>Оценка показателей жизнеспособности и функциональной активности сперматозоидов с помощью п</a:t>
            </a:r>
            <a:r>
              <a:rPr sz="1050" i="1" dirty="0" err="1">
                <a:latin typeface="Times New Roman"/>
                <a:cs typeface="Times New Roman"/>
              </a:rPr>
              <a:t>роточн</a:t>
            </a:r>
            <a:r>
              <a:rPr lang="ru-RU" sz="1050" i="1" dirty="0">
                <a:latin typeface="Times New Roman"/>
                <a:cs typeface="Times New Roman"/>
              </a:rPr>
              <a:t>ого </a:t>
            </a:r>
            <a:r>
              <a:rPr sz="1050" i="1" spc="-5" dirty="0" err="1">
                <a:latin typeface="Times New Roman"/>
                <a:cs typeface="Times New Roman"/>
              </a:rPr>
              <a:t>цитометр</a:t>
            </a:r>
            <a:r>
              <a:rPr lang="ru-RU" sz="1050" i="1" spc="-5" dirty="0">
                <a:latin typeface="Times New Roman"/>
                <a:cs typeface="Times New Roman"/>
              </a:rPr>
              <a:t>а</a:t>
            </a:r>
            <a:r>
              <a:rPr sz="1050" i="1" spc="535" dirty="0">
                <a:latin typeface="Times New Roman"/>
                <a:cs typeface="Times New Roman"/>
              </a:rPr>
              <a:t> </a:t>
            </a:r>
            <a:r>
              <a:rPr sz="1050" i="1" spc="-10" dirty="0">
                <a:latin typeface="Times New Roman"/>
                <a:cs typeface="Times New Roman"/>
              </a:rPr>
              <a:t>CytoFlex</a:t>
            </a:r>
            <a:r>
              <a:rPr lang="en-US" sz="1050" i="1" spc="-10" dirty="0">
                <a:latin typeface="Times New Roman"/>
                <a:cs typeface="Times New Roman"/>
              </a:rPr>
              <a:t>, </a:t>
            </a:r>
            <a:r>
              <a:rPr sz="1050" i="1" spc="-10" dirty="0">
                <a:latin typeface="Times New Roman"/>
                <a:cs typeface="Times New Roman"/>
              </a:rPr>
              <a:t>BeckmanCoulter</a:t>
            </a:r>
            <a:r>
              <a:rPr sz="1050" i="1" spc="530" dirty="0">
                <a:latin typeface="Times New Roman"/>
                <a:cs typeface="Times New Roman"/>
              </a:rPr>
              <a:t> </a:t>
            </a:r>
            <a:r>
              <a:rPr sz="1050" i="1" spc="-5" dirty="0">
                <a:latin typeface="Times New Roman"/>
                <a:cs typeface="Times New Roman"/>
              </a:rPr>
              <a:t>Life</a:t>
            </a:r>
            <a:r>
              <a:rPr lang="en-US" sz="1050" i="1" spc="-5" dirty="0">
                <a:latin typeface="Times New Roman"/>
                <a:cs typeface="Times New Roman"/>
              </a:rPr>
              <a:t> </a:t>
            </a:r>
            <a:r>
              <a:rPr sz="1050" i="1" dirty="0">
                <a:latin typeface="Times New Roman"/>
                <a:cs typeface="Times New Roman"/>
              </a:rPr>
              <a:t>Sciences,</a:t>
            </a:r>
            <a:r>
              <a:rPr sz="1050" i="1" spc="-45" dirty="0">
                <a:latin typeface="Times New Roman"/>
                <a:cs typeface="Times New Roman"/>
              </a:rPr>
              <a:t> </a:t>
            </a:r>
            <a:r>
              <a:rPr sz="1050" i="1" spc="-5" dirty="0">
                <a:latin typeface="Times New Roman"/>
                <a:cs typeface="Times New Roman"/>
              </a:rPr>
              <a:t>USA</a:t>
            </a:r>
            <a:endParaRPr sz="1050" dirty="0">
              <a:highlight>
                <a:srgbClr val="FFFF00"/>
              </a:highlight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831BC4-01FC-30B8-0FC0-349B04181D2B}"/>
              </a:ext>
            </a:extLst>
          </p:cNvPr>
          <p:cNvSpPr txBox="1"/>
          <p:nvPr/>
        </p:nvSpPr>
        <p:spPr>
          <a:xfrm>
            <a:off x="9187412" y="5357810"/>
            <a:ext cx="3102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микроскопе </a:t>
            </a:r>
            <a:r>
              <a:rPr lang="ru-RU" sz="105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Lacopa</a:t>
            </a:r>
            <a:r>
              <a:rPr lang="ru-RU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NK-310TAF, (Китай)</a:t>
            </a:r>
            <a:endParaRPr lang="ru-RU" sz="1050" i="1" dirty="0"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D632BB-BA2D-1E7E-3983-CCA96601367B}"/>
              </a:ext>
            </a:extLst>
          </p:cNvPr>
          <p:cNvSpPr txBox="1"/>
          <p:nvPr/>
        </p:nvSpPr>
        <p:spPr>
          <a:xfrm>
            <a:off x="319965" y="6248075"/>
            <a:ext cx="90593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2. </a:t>
            </a:r>
            <a:r>
              <a:rPr lang="ru-RU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Сперматозоиды петухов, окрашенные </a:t>
            </a:r>
            <a:r>
              <a:rPr lang="en-US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TMRE</a:t>
            </a:r>
            <a:r>
              <a:rPr lang="ru-RU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(№ 1, 2) и </a:t>
            </a:r>
            <a:r>
              <a:rPr lang="en-US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DAPI</a:t>
            </a:r>
            <a:r>
              <a:rPr lang="ru-RU" sz="1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(№ 3, 4). Стрелками отмечены неокрашенные клетки. Изображения № 2, 3, 4 получены путем совмещения изображения светового и флуоресцентного спектра. Увеличение 400х (1, 3), 1000х (2, 4 </a:t>
            </a:r>
            <a:r>
              <a:rPr lang="ru-RU" sz="1050" i="1" dirty="0" err="1">
                <a:latin typeface="Times New Roman" panose="02020603050405020304" pitchFamily="18" charset="0"/>
              </a:rPr>
              <a:t>Lacopa</a:t>
            </a:r>
            <a:r>
              <a:rPr lang="ru-RU" sz="1050" i="1" dirty="0">
                <a:latin typeface="Times New Roman" panose="02020603050405020304" pitchFamily="18" charset="0"/>
              </a:rPr>
              <a:t> NK-310TAF, (Китай).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2C9D4-796E-E22B-9CB3-82BC13456BB6}"/>
              </a:ext>
            </a:extLst>
          </p:cNvPr>
          <p:cNvSpPr txBox="1"/>
          <p:nvPr/>
        </p:nvSpPr>
        <p:spPr>
          <a:xfrm>
            <a:off x="9401198" y="5647673"/>
            <a:ext cx="29130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120" marR="356870" algn="just">
              <a:tabLst>
                <a:tab pos="933450" algn="l"/>
              </a:tabLst>
            </a:pPr>
            <a:r>
              <a:rPr lang="ru-RU" sz="1600">
                <a:latin typeface="Times New Roman" panose="02020603050405020304" pitchFamily="18" charset="0"/>
              </a:rPr>
              <a:t>*Названия и химические формулы веществ скрыты ввиду предстоящего патентования.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38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D5C20-2044-4C64-B27A-1A701161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6447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68C5B67-BA27-45DD-B321-8B111EFAA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12" y="1327788"/>
            <a:ext cx="10914530" cy="4202423"/>
          </a:xfrm>
        </p:spPr>
        <p:txBody>
          <a:bodyPr>
            <a:normAutofit/>
          </a:bodyPr>
          <a:lstStyle/>
          <a:p>
            <a:pPr indent="228600" algn="just"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А*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концентрации 0,01, и 0,001% а также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В*</a:t>
            </a:r>
            <a:r>
              <a:rPr lang="ru-RU" sz="16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концентрации 0,001% позволило увеличить долю клеток с интактной плазматической мембраной на 15,21, 10.31% и 8,53% соответственно, а также повысить популяцию сперматозоидов с высоким митохондриальным потенциалом на 15,77, 27,86 и 15,71% соответственно, что свидетельствует 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их положительном влиянии на морфофункциональные показатели жизнеспособности  сперматозоидов в охлажденном виде и позволяет рекомендовать данные концентрации в качестве дополнительных компонентов к среде для разбавления спермы петухов с целью долговременного хранения (в исследованных временных параметрах)   нативной спермы в охлажденном виде.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</a:t>
            </a:r>
            <a:r>
              <a:rPr lang="ru-RU" sz="160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В*</a:t>
            </a:r>
            <a:r>
              <a:rPr lang="en-US" sz="1600" baseline="-2500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компонента сред для криоконсервации спермы петухов в концентрации 0,001% позволило повысить долю клеток с интактной плазматической мембраной и долю клеток с высоким митохондриальным потенциалом в сравнении с контрольной группой, что говорит о перспективах использования глицерогелей для составления сред для криоконсервации спермы петухов.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522046-52EB-8BA7-28E4-A51DFE1F0598}"/>
              </a:ext>
            </a:extLst>
          </p:cNvPr>
          <p:cNvSpPr txBox="1"/>
          <p:nvPr/>
        </p:nvSpPr>
        <p:spPr>
          <a:xfrm>
            <a:off x="313944" y="6084965"/>
            <a:ext cx="758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120" marR="356870" algn="just">
              <a:tabLst>
                <a:tab pos="933450" algn="l"/>
              </a:tabLst>
            </a:pPr>
            <a:r>
              <a:rPr lang="ru-RU" sz="1600">
                <a:latin typeface="Times New Roman" panose="02020603050405020304" pitchFamily="18" charset="0"/>
              </a:rPr>
              <a:t>*Названия и химические формулы веществ скрыты ввиду предстоящего патентования.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7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359C9C-E4C4-F103-9232-64CCB3CC4E77}"/>
              </a:ext>
            </a:extLst>
          </p:cNvPr>
          <p:cNvSpPr txBox="1"/>
          <p:nvPr/>
        </p:nvSpPr>
        <p:spPr>
          <a:xfrm>
            <a:off x="3432610" y="3105834"/>
            <a:ext cx="5326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4261920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779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Актуальность работы</vt:lpstr>
      <vt:lpstr>Цели и задачи</vt:lpstr>
      <vt:lpstr>Материалы и методы исследований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 Курочкин</dc:creator>
  <cp:lastModifiedBy>Prituzhalova Anna</cp:lastModifiedBy>
  <cp:revision>127</cp:revision>
  <dcterms:created xsi:type="dcterms:W3CDTF">2024-10-21T07:22:42Z</dcterms:created>
  <dcterms:modified xsi:type="dcterms:W3CDTF">2024-11-25T10:43:28Z</dcterms:modified>
</cp:coreProperties>
</file>