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3" r:id="rId4"/>
    <p:sldId id="264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7" d="100"/>
          <a:sy n="27" d="100"/>
        </p:scale>
        <p:origin x="15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5" cy="636983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4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Вид изнутри каменной конструкции на лестницу и ясное голубое небо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3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6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овременное белое здание со стеклянными панелями на фоне ясного голубого неба"/>
          <p:cNvSpPr>
            <a:spLocks noGrp="1"/>
          </p:cNvSpPr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62" name="Небольшая часть современного моста в виде ракушки в Циндао (Шаньдун, Китай) под небом с редкими облаками"/>
          <p:cNvSpPr>
            <a:spLocks noGrp="1"/>
          </p:cNvSpPr>
          <p:nvPr>
            <p:ph type="pic" idx="22"/>
          </p:nvPr>
        </p:nvSpPr>
        <p:spPr>
          <a:xfrm>
            <a:off x="9271000" y="1263846"/>
            <a:ext cx="16773843" cy="1118820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7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8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10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10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Темы повестки дня</a:t>
            </a:r>
          </a:p>
        </p:txBody>
      </p:sp>
      <p:sp>
        <p:nvSpPr>
          <p:cNvPr id="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2" y="10675453"/>
            <a:ext cx="20200057" cy="636983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Авторство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6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3"/>
          </a:xfrm>
          <a:prstGeom prst="rect">
            <a:avLst/>
          </a:prstGeom>
        </p:spPr>
        <p:txBody>
          <a:bodyPr numCol="1" spcCol="38100"/>
          <a:lstStyle>
            <a:lvl1pPr marL="0" indent="169021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Вид под углом снизу на фасад современного здания с алюминиевыми дисками под ясным голубым небом"/>
          <p:cNvSpPr>
            <a:spLocks noGrp="1"/>
          </p:cNvSpPr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5" name="Вид под углом снизу на современное изогнутое здание под облачным небом"/>
          <p:cNvSpPr>
            <a:spLocks noGrp="1"/>
          </p:cNvSpPr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6" name="Вид изнутри современного белого здания со стеклянными панелями на ясное небо с редкими облаками"/>
          <p:cNvSpPr>
            <a:spLocks noGrp="1"/>
          </p:cNvSpPr>
          <p:nvPr>
            <p:ph type="pic" idx="23"/>
          </p:nvPr>
        </p:nvSpPr>
        <p:spPr>
          <a:xfrm>
            <a:off x="-124636" y="1270000"/>
            <a:ext cx="16840171" cy="1124371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Вид под углом снизу на башню Азади в Тегеране (Иран) на фоне безоблачного ясного неба"/>
          <p:cNvSpPr>
            <a:spLocks noGrp="1"/>
          </p:cNvSpPr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2024 г."/>
          <p:cNvSpPr txBox="1">
            <a:spLocks noGrp="1"/>
          </p:cNvSpPr>
          <p:nvPr>
            <p:ph type="body" sz="quarter" idx="1"/>
          </p:nvPr>
        </p:nvSpPr>
        <p:spPr>
          <a:xfrm>
            <a:off x="10428461" y="12023263"/>
            <a:ext cx="3945226" cy="1267019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Санкт-Петербург</a:t>
            </a:r>
          </a:p>
          <a:p>
            <a:pPr algn="ctr">
              <a:lnSpc>
                <a:spcPct val="90000"/>
              </a:lnSpc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2024 г.</a:t>
            </a:r>
          </a:p>
        </p:txBody>
      </p:sp>
      <p:sp>
        <p:nvSpPr>
          <p:cNvPr id="182" name="ОБОСНОВАНИЕ…"/>
          <p:cNvSpPr txBox="1">
            <a:spLocks noGrp="1"/>
          </p:cNvSpPr>
          <p:nvPr>
            <p:ph type="title"/>
          </p:nvPr>
        </p:nvSpPr>
        <p:spPr>
          <a:xfrm>
            <a:off x="337628" y="1012444"/>
            <a:ext cx="24126892" cy="59753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75000"/>
              </a:lnSpc>
              <a:spcBef>
                <a:spcPts val="2300"/>
              </a:spcBef>
              <a:defRPr sz="6000" spc="-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ОЦЕНКА ЦИТОТОКСИЧНОСТИ ГЛИЦЕРОГЕЛЕЙ  НА МОДЕЛИ  ЭКСТРАКОРПОРАЛЬНОГО СОЗРЕВАНИЯ ООЦИТОВ </a:t>
            </a:r>
            <a:r>
              <a:rPr i="1"/>
              <a:t>SUS SCROFA DOMESTICUS</a:t>
            </a:r>
          </a:p>
        </p:txBody>
      </p:sp>
      <p:sp>
        <p:nvSpPr>
          <p:cNvPr id="183" name="ВСЕРОССИЙСКИЙ НАУЧНО-ИССЛЕДОВАТЕЛЬСКИЙ ИНСТИТУТ ГЕНЕТИКИ И РАЗВЕДЕНИЯ СЕЛЬСКОХОЗЯЙСТВЕННЫХ ЖИВОТНЫХ-ФИЛИАЛ ФГБНУ «ФИЦ ЖИВОТНОВОДСТВА-ВИЖ ИМЕНИ АКАДЕМИКА Л.К. ЭРНСТА»"/>
          <p:cNvSpPr txBox="1"/>
          <p:nvPr/>
        </p:nvSpPr>
        <p:spPr>
          <a:xfrm>
            <a:off x="2400438" y="123236"/>
            <a:ext cx="19911636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ctr" defTabSz="602615">
              <a:spcBef>
                <a:spcPts val="0"/>
              </a:spcBef>
              <a:defRPr sz="4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ВСЕРОССИЙСКИЙ НАУЧНО-ИССЛЕДОВАТЕЛЬСКИЙ ИНСТИТУТ ГЕНЕТИКИ И РАЗВЕДЕНИЯ СЕЛЬСКОХОЗЯЙСТВЕННЫХ ЖИВОТНЫХ-ФИЛИАЛ ФГБНУ «ФИЦ ЖИВОТНОВОДСТВА-ВИЖ ИМЕНИ АКАДЕМИКА Л.К. ЭРНСТА»</a:t>
            </a:r>
          </a:p>
        </p:txBody>
      </p:sp>
      <p:pic>
        <p:nvPicPr>
          <p:cNvPr id="184" name="65BB5BC7-2195-4677-8074-1C342014C23F.jpg" descr="65BB5BC7-2195-4677-8074-1C342014C23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87" y="185937"/>
            <a:ext cx="2451102" cy="1574804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Аспирантка: Никулина Ульяна Сергеевна…"/>
          <p:cNvSpPr txBox="1"/>
          <p:nvPr/>
        </p:nvSpPr>
        <p:spPr>
          <a:xfrm>
            <a:off x="4986270" y="7505204"/>
            <a:ext cx="18121447" cy="3186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r" defTabSz="449580">
              <a:lnSpc>
                <a:spcPct val="100000"/>
              </a:lnSpc>
              <a:spcBef>
                <a:spcPts val="80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622800" algn="l"/>
                <a:tab pos="4978400" algn="l"/>
                <a:tab pos="5334000" algn="l"/>
                <a:tab pos="5689600" algn="l"/>
                <a:tab pos="5791200" algn="l"/>
              </a:tabLst>
              <a:defRPr sz="5000" b="1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Никулина У.С., Притужалова А.О.,</a:t>
            </a:r>
            <a:r>
              <a:rPr b="0"/>
              <a:t> </a:t>
            </a:r>
            <a:r>
              <a:rPr b="0" i="1"/>
              <a:t>ВНИИГРЖ - филиал ФГБНУ ФИЦ ВИЖ им. Л.К. Эрнста, Россия</a:t>
            </a:r>
            <a:endParaRPr i="1"/>
          </a:p>
          <a:p>
            <a:pPr algn="r" defTabSz="449580">
              <a:lnSpc>
                <a:spcPct val="100000"/>
              </a:lnSpc>
              <a:spcBef>
                <a:spcPts val="80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622800" algn="l"/>
                <a:tab pos="4978400" algn="l"/>
                <a:tab pos="5334000" algn="l"/>
                <a:tab pos="5689600" algn="l"/>
                <a:tab pos="5791200" algn="l"/>
              </a:tabLst>
              <a:defRPr sz="50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Научный руководитель: </a:t>
            </a:r>
            <a:r>
              <a:rPr b="1"/>
              <a:t>Кузьмина Т.И.</a:t>
            </a:r>
            <a:r>
              <a:t>, проф., д.б.н..</a:t>
            </a:r>
          </a:p>
        </p:txBody>
      </p:sp>
      <p:sp>
        <p:nvSpPr>
          <p:cNvPr id="186" name="TextBox 1"/>
          <p:cNvSpPr txBox="1"/>
          <p:nvPr/>
        </p:nvSpPr>
        <p:spPr>
          <a:xfrm>
            <a:off x="4286706" y="10142301"/>
            <a:ext cx="18454422" cy="1174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indent="450215" algn="r">
              <a:lnSpc>
                <a:spcPct val="107000"/>
              </a:lnSpc>
              <a:defRPr sz="3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Работа выполнена при финансовой поддержке Министерства науки и высшего образования Российской Федерации (тема государственного задания НИОКТР 124020200127-7)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Актуальность"/>
          <p:cNvSpPr txBox="1">
            <a:spLocks noGrp="1"/>
          </p:cNvSpPr>
          <p:nvPr>
            <p:ph type="title"/>
          </p:nvPr>
        </p:nvSpPr>
        <p:spPr>
          <a:xfrm>
            <a:off x="7004525" y="286061"/>
            <a:ext cx="10374950" cy="1433168"/>
          </a:xfrm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Актуальность и цель</a:t>
            </a:r>
          </a:p>
        </p:txBody>
      </p:sp>
      <p:sp>
        <p:nvSpPr>
          <p:cNvPr id="189" name="В области инновационных клеточных репродуктивных технологий у животных достигнуты значительные результаты, однако экстракорпоральное созревание женских гамет продолжает оставаться ключевым этапом. Модернизация систем культивирования и совершенствование с"/>
          <p:cNvSpPr txBox="1">
            <a:spLocks noGrp="1"/>
          </p:cNvSpPr>
          <p:nvPr>
            <p:ph type="body" idx="1"/>
          </p:nvPr>
        </p:nvSpPr>
        <p:spPr>
          <a:xfrm>
            <a:off x="312563" y="1865807"/>
            <a:ext cx="23643807" cy="11661608"/>
          </a:xfrm>
          <a:prstGeom prst="rect">
            <a:avLst/>
          </a:prstGeom>
        </p:spPr>
        <p:txBody>
          <a:bodyPr lIns="50800" tIns="50800" rIns="50800" bIns="50800">
            <a:normAutofit fontScale="92500"/>
          </a:bodyPr>
          <a:lstStyle/>
          <a:p>
            <a:pPr algn="just" defTabSz="380344"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Несмотря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значительные</a:t>
            </a:r>
            <a:r>
              <a:rPr dirty="0"/>
              <a:t> </a:t>
            </a:r>
            <a:r>
              <a:rPr dirty="0" err="1"/>
              <a:t>успехи</a:t>
            </a:r>
            <a:r>
              <a:rPr dirty="0"/>
              <a:t> в </a:t>
            </a:r>
            <a:r>
              <a:rPr dirty="0" err="1"/>
              <a:t>инновационных</a:t>
            </a:r>
            <a:r>
              <a:rPr dirty="0"/>
              <a:t> </a:t>
            </a:r>
            <a:r>
              <a:rPr dirty="0" err="1"/>
              <a:t>клеточных</a:t>
            </a:r>
            <a:r>
              <a:rPr dirty="0"/>
              <a:t> </a:t>
            </a:r>
            <a:r>
              <a:rPr dirty="0" err="1"/>
              <a:t>репродуктивных</a:t>
            </a:r>
            <a:r>
              <a:rPr dirty="0"/>
              <a:t> </a:t>
            </a:r>
            <a:r>
              <a:rPr dirty="0" err="1"/>
              <a:t>технологиях</a:t>
            </a:r>
            <a:r>
              <a:rPr dirty="0"/>
              <a:t> у </a:t>
            </a:r>
            <a:r>
              <a:rPr dirty="0" err="1"/>
              <a:t>животных</a:t>
            </a:r>
            <a:r>
              <a:rPr dirty="0"/>
              <a:t>, </a:t>
            </a:r>
            <a:r>
              <a:rPr dirty="0" err="1"/>
              <a:t>начальным</a:t>
            </a:r>
            <a:r>
              <a:rPr dirty="0"/>
              <a:t> </a:t>
            </a:r>
            <a:r>
              <a:rPr dirty="0" err="1"/>
              <a:t>этапом</a:t>
            </a:r>
            <a:r>
              <a:rPr dirty="0"/>
              <a:t> </a:t>
            </a:r>
            <a:r>
              <a:rPr dirty="0" err="1"/>
              <a:t>которых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технология</a:t>
            </a:r>
            <a:r>
              <a:rPr dirty="0"/>
              <a:t> </a:t>
            </a:r>
            <a:r>
              <a:rPr dirty="0" err="1"/>
              <a:t>экстракорпорального</a:t>
            </a:r>
            <a:r>
              <a:rPr dirty="0"/>
              <a:t> </a:t>
            </a:r>
            <a:r>
              <a:rPr dirty="0" err="1"/>
              <a:t>созревания</a:t>
            </a:r>
            <a:r>
              <a:rPr dirty="0"/>
              <a:t> </a:t>
            </a:r>
            <a:r>
              <a:rPr dirty="0" err="1"/>
              <a:t>женских</a:t>
            </a:r>
            <a:r>
              <a:rPr dirty="0"/>
              <a:t> </a:t>
            </a:r>
            <a:r>
              <a:rPr dirty="0" err="1"/>
              <a:t>гамет</a:t>
            </a:r>
            <a:r>
              <a:rPr dirty="0"/>
              <a:t>, </a:t>
            </a:r>
            <a:r>
              <a:rPr dirty="0" err="1"/>
              <a:t>модернизация</a:t>
            </a:r>
            <a:r>
              <a:rPr dirty="0"/>
              <a:t> </a:t>
            </a:r>
            <a:r>
              <a:rPr dirty="0" err="1"/>
              <a:t>систем</a:t>
            </a:r>
            <a:r>
              <a:rPr dirty="0"/>
              <a:t> культивирования и </a:t>
            </a:r>
            <a:r>
              <a:rPr dirty="0" err="1"/>
              <a:t>совершенствование</a:t>
            </a:r>
            <a:r>
              <a:rPr dirty="0"/>
              <a:t> </a:t>
            </a:r>
            <a:r>
              <a:rPr dirty="0" err="1"/>
              <a:t>состава</a:t>
            </a:r>
            <a:r>
              <a:rPr dirty="0"/>
              <a:t> культуральных </a:t>
            </a:r>
            <a:r>
              <a:rPr dirty="0" err="1"/>
              <a:t>сред</a:t>
            </a:r>
            <a:r>
              <a:rPr dirty="0"/>
              <a:t> – </a:t>
            </a:r>
            <a:r>
              <a:rPr dirty="0" err="1"/>
              <a:t>важная</a:t>
            </a:r>
            <a:r>
              <a:rPr dirty="0"/>
              <a:t> </a:t>
            </a:r>
            <a:r>
              <a:rPr dirty="0" err="1"/>
              <a:t>задача</a:t>
            </a:r>
            <a:r>
              <a:rPr dirty="0"/>
              <a:t> эмбриотехнологов. </a:t>
            </a:r>
            <a:r>
              <a:rPr dirty="0" err="1"/>
              <a:t>Настоящее</a:t>
            </a:r>
            <a:r>
              <a:rPr dirty="0"/>
              <a:t> </a:t>
            </a:r>
            <a:r>
              <a:rPr dirty="0" err="1"/>
              <a:t>исследование</a:t>
            </a:r>
            <a:r>
              <a:rPr dirty="0"/>
              <a:t> </a:t>
            </a:r>
            <a:r>
              <a:rPr dirty="0" err="1"/>
              <a:t>направлено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поиск</a:t>
            </a:r>
            <a:r>
              <a:rPr dirty="0"/>
              <a:t> </a:t>
            </a:r>
            <a:r>
              <a:rPr i="1" dirty="0"/>
              <a:t>de novo</a:t>
            </a:r>
            <a:r>
              <a:rPr dirty="0"/>
              <a:t> </a:t>
            </a:r>
            <a:r>
              <a:rPr dirty="0" err="1"/>
              <a:t>синтезированных</a:t>
            </a:r>
            <a:r>
              <a:rPr dirty="0"/>
              <a:t> глицерогелей, </a:t>
            </a:r>
            <a:r>
              <a:rPr dirty="0" err="1"/>
              <a:t>использование</a:t>
            </a:r>
            <a:r>
              <a:rPr dirty="0"/>
              <a:t> </a:t>
            </a:r>
            <a:r>
              <a:rPr dirty="0" err="1"/>
              <a:t>которых</a:t>
            </a:r>
            <a:r>
              <a:rPr dirty="0"/>
              <a:t> в </a:t>
            </a:r>
            <a:r>
              <a:rPr dirty="0" err="1"/>
              <a:t>качестве</a:t>
            </a:r>
            <a:r>
              <a:rPr dirty="0"/>
              <a:t> «</a:t>
            </a:r>
            <a:r>
              <a:rPr dirty="0" err="1"/>
              <a:t>подложки</a:t>
            </a:r>
            <a:r>
              <a:rPr dirty="0"/>
              <a:t>» (3d </a:t>
            </a:r>
            <a:r>
              <a:rPr dirty="0" err="1"/>
              <a:t>культивирование</a:t>
            </a:r>
            <a:r>
              <a:rPr dirty="0"/>
              <a:t>) </a:t>
            </a:r>
            <a:r>
              <a:rPr dirty="0" err="1"/>
              <a:t>или</a:t>
            </a:r>
            <a:r>
              <a:rPr dirty="0"/>
              <a:t> в </a:t>
            </a:r>
            <a:r>
              <a:rPr dirty="0" err="1"/>
              <a:t>качестве</a:t>
            </a:r>
            <a:r>
              <a:rPr dirty="0"/>
              <a:t> </a:t>
            </a:r>
            <a:r>
              <a:rPr dirty="0" err="1"/>
              <a:t>составляющих</a:t>
            </a:r>
            <a:r>
              <a:rPr dirty="0"/>
              <a:t> культуральных </a:t>
            </a:r>
            <a:r>
              <a:rPr dirty="0" err="1"/>
              <a:t>сред</a:t>
            </a:r>
            <a:r>
              <a:rPr dirty="0"/>
              <a:t>,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повысить</a:t>
            </a:r>
            <a:r>
              <a:rPr dirty="0"/>
              <a:t> </a:t>
            </a:r>
            <a:r>
              <a:rPr dirty="0" err="1"/>
              <a:t>показатели</a:t>
            </a:r>
            <a:r>
              <a:rPr dirty="0"/>
              <a:t> </a:t>
            </a:r>
            <a:r>
              <a:rPr dirty="0" err="1"/>
              <a:t>фертильности</a:t>
            </a:r>
            <a:r>
              <a:rPr dirty="0"/>
              <a:t> </a:t>
            </a:r>
            <a:r>
              <a:rPr dirty="0" err="1"/>
              <a:t>гамет</a:t>
            </a:r>
            <a:r>
              <a:rPr dirty="0"/>
              <a:t>. </a:t>
            </a:r>
          </a:p>
          <a:p>
            <a:pPr algn="just" defTabSz="380344"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algn="just" defTabSz="380344">
              <a:defRPr sz="423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исследования</a:t>
            </a:r>
            <a:r>
              <a:rPr b="0" dirty="0"/>
              <a:t> – </a:t>
            </a:r>
            <a:r>
              <a:rPr b="0" dirty="0" err="1"/>
              <a:t>оценить</a:t>
            </a:r>
            <a:r>
              <a:rPr b="0" dirty="0"/>
              <a:t> </a:t>
            </a:r>
            <a:r>
              <a:rPr b="0" dirty="0" err="1"/>
              <a:t>показатели</a:t>
            </a:r>
            <a:r>
              <a:rPr b="0" dirty="0"/>
              <a:t> </a:t>
            </a:r>
            <a:r>
              <a:rPr b="0" dirty="0" err="1"/>
              <a:t>ядерного</a:t>
            </a:r>
            <a:r>
              <a:rPr b="0" dirty="0"/>
              <a:t> </a:t>
            </a:r>
            <a:r>
              <a:rPr b="0" dirty="0" err="1"/>
              <a:t>созревания</a:t>
            </a:r>
            <a:r>
              <a:rPr b="0" dirty="0"/>
              <a:t> in vitro </a:t>
            </a:r>
            <a:r>
              <a:rPr b="0" dirty="0" err="1"/>
              <a:t>ооцитов</a:t>
            </a:r>
            <a:r>
              <a:rPr b="0" dirty="0"/>
              <a:t> </a:t>
            </a:r>
            <a:r>
              <a:rPr b="0" i="1" dirty="0"/>
              <a:t>Sus scrofa domesticus</a:t>
            </a:r>
            <a:r>
              <a:rPr b="0" dirty="0"/>
              <a:t> </a:t>
            </a:r>
            <a:r>
              <a:rPr b="0" dirty="0" err="1"/>
              <a:t>при</a:t>
            </a:r>
            <a:r>
              <a:rPr b="0" dirty="0"/>
              <a:t> </a:t>
            </a:r>
            <a:r>
              <a:rPr b="0" dirty="0" err="1"/>
              <a:t>культивировании</a:t>
            </a:r>
            <a:r>
              <a:rPr b="0" dirty="0"/>
              <a:t> в </a:t>
            </a:r>
            <a:r>
              <a:rPr b="0" dirty="0" err="1"/>
              <a:t>средах</a:t>
            </a:r>
            <a:r>
              <a:rPr b="0" dirty="0"/>
              <a:t>, </a:t>
            </a:r>
            <a:r>
              <a:rPr b="0" dirty="0" err="1"/>
              <a:t>дополненных</a:t>
            </a:r>
            <a:r>
              <a:rPr b="0" dirty="0"/>
              <a:t> </a:t>
            </a:r>
            <a:r>
              <a:rPr lang="ru-RU" sz="4400" b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Веществом А*, и Веществом В*.</a:t>
            </a:r>
            <a:endParaRPr b="0" dirty="0"/>
          </a:p>
          <a:p>
            <a:pPr algn="just" defTabSz="380344">
              <a:defRPr sz="423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b="0" dirty="0"/>
          </a:p>
          <a:p>
            <a:pPr algn="just" defTabSz="380344">
              <a:defRPr sz="423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исследования</a:t>
            </a:r>
            <a:r>
              <a:rPr dirty="0"/>
              <a:t>: </a:t>
            </a:r>
            <a:endParaRPr b="0" dirty="0"/>
          </a:p>
          <a:p>
            <a:pPr marL="424113" indent="-424113" algn="just" defTabSz="380344">
              <a:buSzPct val="100000"/>
              <a:buChar char="•"/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Идентификация</a:t>
            </a:r>
            <a:r>
              <a:rPr dirty="0"/>
              <a:t> </a:t>
            </a:r>
            <a:r>
              <a:rPr dirty="0" err="1"/>
              <a:t>эффектов</a:t>
            </a:r>
            <a:r>
              <a:rPr dirty="0"/>
              <a:t> </a:t>
            </a:r>
            <a:r>
              <a:rPr dirty="0" err="1"/>
              <a:t>различных</a:t>
            </a:r>
            <a:r>
              <a:rPr dirty="0"/>
              <a:t> </a:t>
            </a:r>
            <a:r>
              <a:rPr dirty="0" err="1"/>
              <a:t>концентраций</a:t>
            </a:r>
            <a:r>
              <a:rPr dirty="0"/>
              <a:t> </a:t>
            </a:r>
            <a:r>
              <a:rPr lang="ru-RU" sz="4000" b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 А*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статус</a:t>
            </a:r>
            <a:r>
              <a:rPr dirty="0"/>
              <a:t> </a:t>
            </a:r>
            <a:r>
              <a:rPr dirty="0" err="1"/>
              <a:t>хроматина</a:t>
            </a:r>
            <a:r>
              <a:rPr dirty="0"/>
              <a:t> (</a:t>
            </a:r>
            <a:r>
              <a:rPr dirty="0" err="1"/>
              <a:t>стадии</a:t>
            </a:r>
            <a:r>
              <a:rPr dirty="0"/>
              <a:t> </a:t>
            </a:r>
            <a:r>
              <a:rPr dirty="0" err="1"/>
              <a:t>мейоза</a:t>
            </a:r>
            <a:r>
              <a:rPr dirty="0"/>
              <a:t> и </a:t>
            </a:r>
            <a:r>
              <a:rPr dirty="0" err="1"/>
              <a:t>дегенерация</a:t>
            </a:r>
            <a:r>
              <a:rPr dirty="0"/>
              <a:t> </a:t>
            </a:r>
            <a:r>
              <a:rPr dirty="0" err="1"/>
              <a:t>хроматина</a:t>
            </a:r>
            <a:r>
              <a:rPr dirty="0"/>
              <a:t>) </a:t>
            </a:r>
            <a:r>
              <a:rPr dirty="0" err="1"/>
              <a:t>ооцитов</a:t>
            </a:r>
            <a:r>
              <a:rPr dirty="0"/>
              <a:t> </a:t>
            </a:r>
            <a:r>
              <a:rPr i="1" dirty="0"/>
              <a:t>Sus scrofa domesticus</a:t>
            </a:r>
            <a:r>
              <a:rPr dirty="0"/>
              <a:t> в динамике культивирования </a:t>
            </a:r>
            <a:r>
              <a:rPr i="1" dirty="0"/>
              <a:t>in vitro</a:t>
            </a:r>
            <a:r>
              <a:rPr dirty="0"/>
              <a:t>.</a:t>
            </a:r>
          </a:p>
          <a:p>
            <a:pPr marL="424113" indent="-424113" algn="just" defTabSz="380344">
              <a:buSzPct val="100000"/>
              <a:buChar char="•"/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marL="424113" indent="-424113" algn="just" defTabSz="380344">
              <a:buSzPct val="100000"/>
              <a:buChar char="•"/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Идентификация</a:t>
            </a:r>
            <a:r>
              <a:rPr dirty="0"/>
              <a:t> </a:t>
            </a:r>
            <a:r>
              <a:rPr dirty="0" err="1"/>
              <a:t>эффектов</a:t>
            </a:r>
            <a:r>
              <a:rPr dirty="0"/>
              <a:t> </a:t>
            </a:r>
            <a:r>
              <a:rPr dirty="0" err="1"/>
              <a:t>различных</a:t>
            </a:r>
            <a:r>
              <a:rPr dirty="0"/>
              <a:t> </a:t>
            </a:r>
            <a:r>
              <a:rPr dirty="0" err="1"/>
              <a:t>концентраций</a:t>
            </a:r>
            <a:r>
              <a:rPr dirty="0"/>
              <a:t> </a:t>
            </a:r>
            <a:r>
              <a:rPr lang="ru-RU" sz="4000" b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 В*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статус</a:t>
            </a:r>
            <a:r>
              <a:rPr dirty="0"/>
              <a:t> </a:t>
            </a:r>
            <a:r>
              <a:rPr dirty="0" err="1"/>
              <a:t>хроматина</a:t>
            </a:r>
            <a:r>
              <a:rPr dirty="0"/>
              <a:t> (</a:t>
            </a:r>
            <a:r>
              <a:rPr dirty="0" err="1"/>
              <a:t>стадии</a:t>
            </a:r>
            <a:r>
              <a:rPr dirty="0"/>
              <a:t> </a:t>
            </a:r>
            <a:r>
              <a:rPr dirty="0" err="1"/>
              <a:t>мейоза</a:t>
            </a:r>
            <a:r>
              <a:rPr dirty="0"/>
              <a:t> и </a:t>
            </a:r>
            <a:r>
              <a:rPr dirty="0" err="1"/>
              <a:t>дегенерация</a:t>
            </a:r>
            <a:r>
              <a:rPr dirty="0"/>
              <a:t> </a:t>
            </a:r>
            <a:r>
              <a:rPr dirty="0" err="1"/>
              <a:t>хроматина</a:t>
            </a:r>
            <a:r>
              <a:rPr dirty="0"/>
              <a:t>) </a:t>
            </a:r>
            <a:r>
              <a:rPr dirty="0" err="1"/>
              <a:t>ооцитов</a:t>
            </a:r>
            <a:r>
              <a:rPr dirty="0"/>
              <a:t> </a:t>
            </a:r>
            <a:r>
              <a:rPr i="1" dirty="0"/>
              <a:t>Sus scrofa domesticus</a:t>
            </a:r>
            <a:r>
              <a:rPr dirty="0"/>
              <a:t> в динамике культивирования </a:t>
            </a:r>
            <a:r>
              <a:rPr i="1" dirty="0"/>
              <a:t>in vitro</a:t>
            </a:r>
            <a:r>
              <a:rPr dirty="0"/>
              <a:t>.</a:t>
            </a:r>
            <a:endParaRPr lang="ru-RU" dirty="0"/>
          </a:p>
          <a:p>
            <a:pPr marL="424113" indent="-424113" algn="just" defTabSz="380344">
              <a:buSzPct val="100000"/>
              <a:buChar char="•"/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ru-RU" dirty="0"/>
          </a:p>
          <a:p>
            <a:pPr algn="just" defTabSz="380344">
              <a:buSzPct val="100000"/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ru-RU" dirty="0"/>
          </a:p>
          <a:p>
            <a:pPr algn="just" defTabSz="380344">
              <a:buSzPct val="100000"/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ru-RU" sz="4400" dirty="0">
                <a:latin typeface="Times New Roman" panose="02020603050405020304" pitchFamily="18" charset="0"/>
              </a:rPr>
              <a:t>*Названия и химические формулы веществ скрыты ввиду предстоящего патентования.</a:t>
            </a:r>
          </a:p>
          <a:p>
            <a:pPr marL="424113" indent="-424113" algn="just" defTabSz="380344">
              <a:buSzPct val="100000"/>
              <a:buChar char="•"/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  <p:grpSp>
        <p:nvGrpSpPr>
          <p:cNvPr id="192" name="1"/>
          <p:cNvGrpSpPr/>
          <p:nvPr/>
        </p:nvGrpSpPr>
        <p:grpSpPr>
          <a:xfrm>
            <a:off x="21700562" y="395398"/>
            <a:ext cx="1540111" cy="1647278"/>
            <a:chOff x="-1" y="0"/>
            <a:chExt cx="1540110" cy="1647277"/>
          </a:xfrm>
        </p:grpSpPr>
        <p:sp>
          <p:nvSpPr>
            <p:cNvPr id="190" name="Овал"/>
            <p:cNvSpPr/>
            <p:nvPr/>
          </p:nvSpPr>
          <p:spPr>
            <a:xfrm>
              <a:off x="-2" y="-1"/>
              <a:ext cx="1540112" cy="1647278"/>
            </a:xfrm>
            <a:prstGeom prst="ellipse">
              <a:avLst/>
            </a:prstGeom>
            <a:solidFill>
              <a:srgbClr val="5C5C5C"/>
            </a:solidFill>
            <a:ln w="25400" cap="flat">
              <a:solidFill>
                <a:srgbClr val="87AEC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70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91" name="1"/>
            <p:cNvSpPr txBox="1"/>
            <p:nvPr/>
          </p:nvSpPr>
          <p:spPr>
            <a:xfrm>
              <a:off x="241105" y="264834"/>
              <a:ext cx="1057897" cy="1117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70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r>
                <a:t>1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Актуальность"/>
          <p:cNvSpPr txBox="1">
            <a:spLocks noGrp="1"/>
          </p:cNvSpPr>
          <p:nvPr>
            <p:ph type="title"/>
          </p:nvPr>
        </p:nvSpPr>
        <p:spPr>
          <a:xfrm>
            <a:off x="9745488" y="310105"/>
            <a:ext cx="10374953" cy="1433167"/>
          </a:xfrm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Выводы</a:t>
            </a:r>
          </a:p>
        </p:txBody>
      </p:sp>
      <p:sp>
        <p:nvSpPr>
          <p:cNvPr id="246" name="В области инновационных клеточных репродуктивных технологий у животных достигнуты значительные результаты, однако экстракорпоральное созревание женских гамет продолжает оставаться ключевым этапом. Модернизация систем культивирования и совершенствование с"/>
          <p:cNvSpPr txBox="1">
            <a:spLocks noGrp="1"/>
          </p:cNvSpPr>
          <p:nvPr>
            <p:ph type="body" idx="1"/>
          </p:nvPr>
        </p:nvSpPr>
        <p:spPr>
          <a:xfrm>
            <a:off x="362498" y="2054393"/>
            <a:ext cx="22251386" cy="10194757"/>
          </a:xfrm>
          <a:prstGeom prst="rect">
            <a:avLst/>
          </a:prstGeom>
        </p:spPr>
        <p:txBody>
          <a:bodyPr lIns="63500" tIns="63500" rIns="63500" bIns="63500"/>
          <a:lstStyle/>
          <a:p>
            <a:pPr marL="501314" indent="-501314" algn="just" defTabSz="404622">
              <a:spcBef>
                <a:spcPts val="4900"/>
              </a:spcBef>
              <a:buSzPct val="100000"/>
              <a:buChar char="•"/>
              <a:defRPr sz="500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Выявленный</a:t>
            </a:r>
            <a:r>
              <a:rPr dirty="0"/>
              <a:t> дозозависимый </a:t>
            </a:r>
            <a:r>
              <a:rPr dirty="0" err="1"/>
              <a:t>цитотоксический</a:t>
            </a:r>
            <a:r>
              <a:rPr dirty="0"/>
              <a:t> </a:t>
            </a:r>
            <a:r>
              <a:rPr dirty="0" err="1"/>
              <a:t>эффект</a:t>
            </a:r>
            <a:r>
              <a:rPr dirty="0"/>
              <a:t> </a:t>
            </a:r>
            <a:r>
              <a:rPr lang="ru-RU" sz="5000" b="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Вещества В*</a:t>
            </a:r>
            <a:r>
              <a:rPr dirty="0"/>
              <a:t> </a:t>
            </a:r>
            <a:r>
              <a:rPr dirty="0" err="1"/>
              <a:t>свидетельствует</a:t>
            </a:r>
            <a:r>
              <a:rPr dirty="0"/>
              <a:t> 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идентификации</a:t>
            </a:r>
            <a:r>
              <a:rPr dirty="0"/>
              <a:t> </a:t>
            </a:r>
            <a:r>
              <a:rPr dirty="0" err="1"/>
              <a:t>диапазона</a:t>
            </a:r>
            <a:r>
              <a:rPr dirty="0"/>
              <a:t> </a:t>
            </a:r>
            <a:r>
              <a:rPr dirty="0" err="1"/>
              <a:t>концентраций</a:t>
            </a:r>
            <a:r>
              <a:rPr dirty="0"/>
              <a:t> (0.01% и 0.001%), в </a:t>
            </a:r>
            <a:r>
              <a:rPr dirty="0" err="1"/>
              <a:t>которых</a:t>
            </a:r>
            <a:r>
              <a:rPr dirty="0"/>
              <a:t>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оказывает</a:t>
            </a:r>
            <a:r>
              <a:rPr dirty="0"/>
              <a:t> </a:t>
            </a:r>
            <a:r>
              <a:rPr dirty="0" err="1"/>
              <a:t>отрицательного</a:t>
            </a:r>
            <a:r>
              <a:rPr dirty="0"/>
              <a:t> </a:t>
            </a:r>
            <a:r>
              <a:rPr dirty="0" err="1"/>
              <a:t>влияния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хроматин</a:t>
            </a:r>
            <a:r>
              <a:rPr dirty="0"/>
              <a:t> </a:t>
            </a:r>
            <a:r>
              <a:rPr dirty="0" err="1"/>
              <a:t>созревающего</a:t>
            </a:r>
            <a:r>
              <a:rPr dirty="0"/>
              <a:t> </a:t>
            </a:r>
            <a:r>
              <a:rPr dirty="0" err="1"/>
              <a:t>ооцита</a:t>
            </a:r>
            <a:r>
              <a:rPr dirty="0"/>
              <a:t>.</a:t>
            </a:r>
          </a:p>
          <a:p>
            <a:pPr marL="501314" indent="-501314" algn="just" defTabSz="404622">
              <a:spcBef>
                <a:spcPts val="4900"/>
              </a:spcBef>
              <a:buSzPct val="100000"/>
              <a:buChar char="•"/>
              <a:defRPr sz="500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Оценка</a:t>
            </a:r>
            <a:r>
              <a:rPr dirty="0"/>
              <a:t> </a:t>
            </a:r>
            <a:r>
              <a:rPr dirty="0" err="1"/>
              <a:t>цитотоксичности</a:t>
            </a:r>
            <a:r>
              <a:rPr dirty="0"/>
              <a:t> </a:t>
            </a:r>
            <a:r>
              <a:rPr lang="ru-RU" sz="5000" b="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Вещества А*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созревания</a:t>
            </a:r>
            <a:r>
              <a:rPr dirty="0"/>
              <a:t> in vitro </a:t>
            </a:r>
            <a:r>
              <a:rPr dirty="0" err="1"/>
              <a:t>ооцитов</a:t>
            </a:r>
            <a:r>
              <a:rPr dirty="0"/>
              <a:t> </a:t>
            </a:r>
            <a:r>
              <a:rPr dirty="0" err="1"/>
              <a:t>свиней</a:t>
            </a:r>
            <a:r>
              <a:rPr dirty="0"/>
              <a:t> </a:t>
            </a:r>
            <a:r>
              <a:rPr dirty="0" err="1"/>
              <a:t>показала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lang="ru-RU" sz="5000" b="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Вещество А*</a:t>
            </a:r>
            <a:r>
              <a:rPr sz="5000" b="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/>
              <a:t>в </a:t>
            </a:r>
            <a:r>
              <a:rPr dirty="0" err="1"/>
              <a:t>исследуемых</a:t>
            </a:r>
            <a:r>
              <a:rPr dirty="0"/>
              <a:t> </a:t>
            </a:r>
            <a:r>
              <a:rPr dirty="0" err="1"/>
              <a:t>концентрациях</a:t>
            </a:r>
            <a:r>
              <a:rPr dirty="0"/>
              <a:t> (0.001%), в </a:t>
            </a:r>
            <a:r>
              <a:rPr dirty="0" err="1"/>
              <a:t>целом</a:t>
            </a:r>
            <a:r>
              <a:rPr dirty="0"/>
              <a:t>,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меняет</a:t>
            </a:r>
            <a:r>
              <a:rPr dirty="0"/>
              <a:t> </a:t>
            </a:r>
            <a:r>
              <a:rPr dirty="0" err="1"/>
              <a:t>показателей</a:t>
            </a:r>
            <a:r>
              <a:rPr dirty="0"/>
              <a:t> </a:t>
            </a:r>
            <a:r>
              <a:rPr dirty="0" err="1"/>
              <a:t>ядерного</a:t>
            </a:r>
            <a:r>
              <a:rPr dirty="0"/>
              <a:t> </a:t>
            </a:r>
            <a:r>
              <a:rPr dirty="0" err="1"/>
              <a:t>созревания</a:t>
            </a:r>
            <a:r>
              <a:rPr dirty="0"/>
              <a:t> </a:t>
            </a:r>
            <a:r>
              <a:rPr dirty="0" err="1"/>
              <a:t>ооцитов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открывает</a:t>
            </a:r>
            <a:r>
              <a:rPr dirty="0"/>
              <a:t> </a:t>
            </a:r>
            <a:r>
              <a:rPr dirty="0" err="1"/>
              <a:t>перспективы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возможного</a:t>
            </a:r>
            <a:r>
              <a:rPr dirty="0"/>
              <a:t> </a:t>
            </a:r>
            <a:r>
              <a:rPr dirty="0" err="1"/>
              <a:t>использования</a:t>
            </a:r>
            <a:r>
              <a:rPr dirty="0"/>
              <a:t> в </a:t>
            </a:r>
            <a:r>
              <a:rPr dirty="0" err="1"/>
              <a:t>технологии</a:t>
            </a:r>
            <a:r>
              <a:rPr dirty="0"/>
              <a:t> </a:t>
            </a:r>
            <a:r>
              <a:rPr dirty="0" err="1"/>
              <a:t>экстракорпорального</a:t>
            </a:r>
            <a:r>
              <a:rPr dirty="0"/>
              <a:t> </a:t>
            </a:r>
            <a:r>
              <a:rPr dirty="0" err="1"/>
              <a:t>созревания</a:t>
            </a:r>
            <a:r>
              <a:rPr dirty="0"/>
              <a:t> </a:t>
            </a:r>
            <a:r>
              <a:rPr dirty="0" err="1"/>
              <a:t>ооцитов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моделирования</a:t>
            </a:r>
            <a:r>
              <a:rPr dirty="0"/>
              <a:t> </a:t>
            </a:r>
            <a:r>
              <a:rPr dirty="0" err="1"/>
              <a:t>систем</a:t>
            </a:r>
            <a:r>
              <a:rPr dirty="0"/>
              <a:t> </a:t>
            </a:r>
            <a:r>
              <a:rPr dirty="0" err="1"/>
              <a:t>дозревания</a:t>
            </a:r>
            <a:r>
              <a:rPr dirty="0"/>
              <a:t> и </a:t>
            </a:r>
            <a:r>
              <a:rPr dirty="0" err="1"/>
              <a:t>состава</a:t>
            </a:r>
            <a:r>
              <a:rPr dirty="0"/>
              <a:t> культуральных </a:t>
            </a:r>
            <a:r>
              <a:rPr dirty="0" err="1"/>
              <a:t>сред</a:t>
            </a:r>
            <a:r>
              <a:rPr dirty="0"/>
              <a:t>.</a:t>
            </a:r>
          </a:p>
        </p:txBody>
      </p:sp>
      <p:grpSp>
        <p:nvGrpSpPr>
          <p:cNvPr id="249" name="1"/>
          <p:cNvGrpSpPr/>
          <p:nvPr/>
        </p:nvGrpSpPr>
        <p:grpSpPr>
          <a:xfrm>
            <a:off x="21700562" y="395398"/>
            <a:ext cx="1540111" cy="1647278"/>
            <a:chOff x="-1" y="0"/>
            <a:chExt cx="1540110" cy="1647277"/>
          </a:xfrm>
        </p:grpSpPr>
        <p:sp>
          <p:nvSpPr>
            <p:cNvPr id="247" name="Овал"/>
            <p:cNvSpPr/>
            <p:nvPr/>
          </p:nvSpPr>
          <p:spPr>
            <a:xfrm>
              <a:off x="-2" y="-1"/>
              <a:ext cx="1540112" cy="1647278"/>
            </a:xfrm>
            <a:prstGeom prst="ellipse">
              <a:avLst/>
            </a:prstGeom>
            <a:solidFill>
              <a:srgbClr val="5C5C5C"/>
            </a:solidFill>
            <a:ln w="25400" cap="flat">
              <a:solidFill>
                <a:srgbClr val="87AEC1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70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248" name="1"/>
            <p:cNvSpPr txBox="1"/>
            <p:nvPr/>
          </p:nvSpPr>
          <p:spPr>
            <a:xfrm>
              <a:off x="241105" y="264834"/>
              <a:ext cx="1057897" cy="1117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70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E97C9EF-1C69-ED0B-BA79-C11DDFC9553F}"/>
              </a:ext>
            </a:extLst>
          </p:cNvPr>
          <p:cNvSpPr txBox="1"/>
          <p:nvPr/>
        </p:nvSpPr>
        <p:spPr>
          <a:xfrm>
            <a:off x="949731" y="11661607"/>
            <a:ext cx="21076920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 defTabSz="380344">
              <a:buSzPct val="100000"/>
              <a:defRPr sz="4230" b="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ru-RU" sz="4800" dirty="0">
                <a:latin typeface="Times New Roman" panose="02020603050405020304" pitchFamily="18" charset="0"/>
              </a:rPr>
              <a:t>*Названия и химические формулы веществ скрыты ввиду предстоящего патентования.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Благодарю за внимание!"/>
          <p:cNvSpPr txBox="1">
            <a:spLocks noGrp="1"/>
          </p:cNvSpPr>
          <p:nvPr>
            <p:ph type="title"/>
          </p:nvPr>
        </p:nvSpPr>
        <p:spPr>
          <a:xfrm>
            <a:off x="6316229" y="6141415"/>
            <a:ext cx="11751542" cy="1433169"/>
          </a:xfrm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Благодарю за внимание!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3_DynamicLight">
  <a:themeElements>
    <a:clrScheme name="33_Dynamic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3_DynamicLight">
  <a:themeElements>
    <a:clrScheme name="33_Dynamic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363</Words>
  <Application>Microsoft Office PowerPoint</Application>
  <PresentationFormat>Произвольный</PresentationFormat>
  <Paragraphs>26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Helvetica Neue</vt:lpstr>
      <vt:lpstr>Helvetica Neue Medium</vt:lpstr>
      <vt:lpstr>Times New Roman</vt:lpstr>
      <vt:lpstr>33_DynamicLight</vt:lpstr>
      <vt:lpstr>ОЦЕНКА ЦИТОТОКСИЧНОСТИ ГЛИЦЕРОГЕЛЕЙ  НА МОДЕЛИ  ЭКСТРАКОРПОРАЛЬНОГО СОЗРЕВАНИЯ ООЦИТОВ SUS SCROFA DOMESTICUS</vt:lpstr>
      <vt:lpstr>Актуальность и цель</vt:lpstr>
      <vt:lpstr>Выводы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Prituzhalova Anna</cp:lastModifiedBy>
  <cp:revision>3</cp:revision>
  <dcterms:modified xsi:type="dcterms:W3CDTF">2024-11-25T10:51:25Z</dcterms:modified>
</cp:coreProperties>
</file>