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7"/>
  </p:notesMasterIdLst>
  <p:handoutMasterIdLst>
    <p:handoutMasterId r:id="rId8"/>
  </p:handoutMasterIdLst>
  <p:sldIdLst>
    <p:sldId id="257" r:id="rId2"/>
    <p:sldId id="311" r:id="rId3"/>
    <p:sldId id="259" r:id="rId4"/>
    <p:sldId id="306" r:id="rId5"/>
    <p:sldId id="31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FFF9457-6079-CF2E-7FEC-065A62D9B8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D57352-75CA-27B6-B8E5-B856E2EAA4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48324-416E-4B00-87A8-3430663C972A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13DDE3-FF1B-E5EB-ADE1-9B862F40A0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B58DD4-036F-37F9-C59E-5AB017A8A5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B0B19-17E8-4FBA-A8CE-5C3494970D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33350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EF84B-7CAB-4E61-A26D-43A04D3639FA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C3614-FFA7-497B-91DF-CC73C03BD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33556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C3614-FFA7-497B-91DF-CC73C03BD19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006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5FE-C87C-4A6D-B88E-E39B43F8E3ED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23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73676-EB37-4FDC-B575-B16EDC45ADDD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17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D3CF6-06DD-4420-BD32-3B58A08C3585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29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C14E-0DA6-4944-A041-8B1C42A39BB9}" type="datetime1">
              <a:rPr lang="ru-RU" smtClean="0"/>
              <a:t>22.11.2024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56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033B-979F-4544-AB1F-B0AD15041EBF}" type="datetime1">
              <a:rPr lang="ru-RU" smtClean="0"/>
              <a:t>22.11.2024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271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BF21-EB47-49A8-AD70-C59C16F7BE43}" type="datetime1">
              <a:rPr lang="ru-RU" smtClean="0"/>
              <a:t>22.11.2024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86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9899-EC58-4359-AB3D-1F7C96ADC423}" type="datetime1">
              <a:rPr lang="ru-RU" smtClean="0"/>
              <a:t>22.11.2024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9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488-C15C-4185-B1FC-1A7687E9674C}" type="datetime1">
              <a:rPr lang="ru-RU" smtClean="0"/>
              <a:t>22.11.2024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924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A3D6-00B2-4CF2-A3D3-42E779D31402}" type="datetime1">
              <a:rPr lang="ru-RU" smtClean="0"/>
              <a:t>22.11.2024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52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EFCEC-B5F2-47A6-BF3A-1432D2210660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15293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EFCEC-B5F2-47A6-BF3A-1432D2210660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457238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EFCEC-B5F2-47A6-BF3A-1432D2210660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75540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EFCEC-B5F2-47A6-BF3A-1432D2210660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042788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EFCEC-B5F2-47A6-BF3A-1432D2210660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6745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CEA-02A7-4F1D-9342-FA9DC980300E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16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BDD8F-6BA0-4C3C-A161-32C31573462B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4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EFCEC-B5F2-47A6-BF3A-1432D2210660}" type="datetime1">
              <a:rPr lang="ru-RU" smtClean="0"/>
              <a:t>22.11.2024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DD433CB-3DAE-4789-B0D3-D777BC5D2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928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74885" y="589520"/>
            <a:ext cx="8842230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XIII международная научная конференция студентов, аспирантов и молодых ученых 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«Знания молодых для развития ветеринарной медицины и АПК страны», посвященная 300-летию РАН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5195" y="2598276"/>
            <a:ext cx="10330939" cy="723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2000" b="1" i="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унитиола на показатели жизнеспособности нативных и витрифицированных клеток гранулезы </a:t>
            </a:r>
            <a:r>
              <a:rPr lang="ru-RU" sz="2000" b="1" i="1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Sus Scrofa Domesticus</a:t>
            </a:r>
            <a:endParaRPr lang="ru-RU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67912" y="3662744"/>
            <a:ext cx="7263269" cy="1455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9160" algn="r">
              <a:lnSpc>
                <a:spcPct val="106000"/>
              </a:lnSpc>
            </a:pP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мнс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лаб. биологии развития ВНИИГРЖ</a:t>
            </a:r>
          </a:p>
          <a:p>
            <a:pPr marL="899160" algn="r">
              <a:lnSpc>
                <a:spcPct val="106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Притужалова А. О</a:t>
            </a:r>
            <a:r>
              <a:rPr lang="ru-RU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endParaRPr lang="ru-RU" sz="1400" b="1" dirty="0">
              <a:latin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1400" b="1" dirty="0">
                <a:latin typeface="Times New Roman" panose="02020603050405020304" pitchFamily="18" charset="0"/>
              </a:rPr>
              <a:t>Научный руководитель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</a:rPr>
              <a:t>профессор, д. б. н., рук. лаб. биологии развития ВНИИГРЖ </a:t>
            </a:r>
          </a:p>
          <a:p>
            <a:pPr algn="r">
              <a:lnSpc>
                <a:spcPct val="107000"/>
              </a:lnSpc>
            </a:pPr>
            <a:r>
              <a:rPr lang="ru-RU" sz="1400" b="1" dirty="0">
                <a:latin typeface="Times New Roman" panose="02020603050405020304" pitchFamily="18" charset="0"/>
              </a:rPr>
              <a:t>Кузьмина Т. И.</a:t>
            </a:r>
          </a:p>
          <a:p>
            <a:pPr algn="r">
              <a:lnSpc>
                <a:spcPct val="107000"/>
              </a:lnSpc>
            </a:pPr>
            <a:endParaRPr lang="ru-RU" sz="1400" b="1" dirty="0">
              <a:latin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52664" y="5714482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т-Петербург </a:t>
            </a:r>
            <a:endParaRPr lang="ru-RU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9" y="0"/>
            <a:ext cx="1277481" cy="100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330" y="-1"/>
            <a:ext cx="1249670" cy="86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17E334-3234-8DAB-A3FA-0D0E7B767994}"/>
              </a:ext>
            </a:extLst>
          </p:cNvPr>
          <p:cNvSpPr txBox="1"/>
          <p:nvPr/>
        </p:nvSpPr>
        <p:spPr>
          <a:xfrm>
            <a:off x="2668219" y="4981704"/>
            <a:ext cx="8462962" cy="477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выполнена при финансовой поддержке Министерства науки и высшего образования Российской Федерации (тема государственного задания НИОКТР 124020200127-7)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83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E9FEF3-A770-EC31-D961-FF36487C3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034" y="266700"/>
            <a:ext cx="2570691" cy="13208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A8DECF-3CB2-D75C-5602-0189D3BB9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5459" y="1129114"/>
            <a:ext cx="10162116" cy="5589849"/>
          </a:xfrm>
        </p:spPr>
        <p:txBody>
          <a:bodyPr>
            <a:noAutofit/>
          </a:bodyPr>
          <a:lstStyle/>
          <a:p>
            <a:pPr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1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последние годы все более актуальной становится проблема сохранения генетических ресурсов сельскохозяйственных животных с целью дальнейшего повышения их биоразнообразия. Один из методов долговременного сохранения соматических клеток сельскохозяйственных животных – витрификация. Воздействие сверхнизких температур провоцирует повреждение клеточных компартментов кристаллами льда в процессе перепадов температур; изменение градиента осмолярности между клеткой и внешней средой, оксидативный стресс, возникающий вследствие избыточной генерации активных форм кислорода (АФК). Использование криопротекторных агентов уменьшает негативное влияние первых двух факторов, но оксидативный стресс по-прежнему остается одним из негативных эффектов, имеющих отсроченную природу в процессе культивирования. Избыточная генерация АФК в процессе криоконсервации способна вызывать окисление внутриклеточных белков, запускать перекисное окисление липидов, генерировать ультраструктурные изменения митохондрий, что влечет за собой гибель клеток. В связи с этим возникает необходимость подбора и дальнейшего использования экзогенных антиоксидантных веществ в системах витрификации для соматических клеток. </a:t>
            </a:r>
            <a:endParaRPr lang="ru-RU" sz="1100" kern="1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1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Тиолы – химические соединения, содержащие в своей структуре сульфигдрильную группу (SH-). В клетках имеются собственные эндогенные ферментативные антиоксиданты на основе тиолов, принимающие непосредственное участие в работе антиоксидантного механизма, однако, в результате окислительного стресса при воздействии сверхнизких температур может происходить значительное их истощение, что, в свою очередь, влечет смещение антиоксидантного равновесия. </a:t>
            </a:r>
            <a:r>
              <a:rPr lang="ru-RU" sz="11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1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оэтому добавление экзогенных тиолов – перспективное направление предотвращения окислительного стресса клеток в процессе криоконсервации. 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2,3-димеркаптопропансульфонат натрия (ДМПС, унитиол, С</a:t>
            </a:r>
            <a:r>
              <a:rPr lang="ru-RU" sz="1100" b="1" baseline="-25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100" b="1" baseline="-25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u-RU" sz="1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аО</a:t>
            </a:r>
            <a:r>
              <a:rPr lang="ru-RU" sz="1100" b="1" baseline="-25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1100" b="1" baseline="-25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дитиоловый активный хелатирующий агент с низкой токсичностью, в сравнении с другими представителями сульфгидрильных (тиоловых) групп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Будучи гидрофильными по своей природе, унитиол может распределяться во внеклеточном пространстве, а также посредством мембранного транспорта в некотором количестве проникать внутрь клетки. Содержащиеся в его молекуле свободные SH- группы способны с высокой скоростью окисляться в дисульфидные (SS-), обрывая свободнорадикальные цепи и выступать как хелатор редокс-активных ионов металлов, способных катализировать перекисное окисление липидов. Введение унитиола в среду культивирования клеток почек опоссума после воздействия хлорида ртути оказало положительное влияние на показатели жизнеспособности, митохондриальную активность и морфологию клеток.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7D557C-E994-C02C-CD59-DA39977E1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7575" y="6165187"/>
            <a:ext cx="683339" cy="365125"/>
          </a:xfrm>
        </p:spPr>
        <p:txBody>
          <a:bodyPr/>
          <a:lstStyle/>
          <a:p>
            <a:fld id="{5DD433CB-3DAE-4789-B0D3-D777BC5D20CC}" type="slidenum">
              <a:rPr lang="ru-RU" sz="1400" smtClean="0">
                <a:solidFill>
                  <a:schemeClr val="tx1"/>
                </a:solidFill>
              </a:rPr>
              <a:t>2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6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A88EC-6004-E4F6-7023-20258C66B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18"/>
            <a:ext cx="10515600" cy="73459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0DB21AA-B367-5EB9-FB64-0B6D23725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2338" y="6285489"/>
            <a:ext cx="683339" cy="365125"/>
          </a:xfrm>
        </p:spPr>
        <p:txBody>
          <a:bodyPr/>
          <a:lstStyle/>
          <a:p>
            <a:fld id="{5DD433CB-3DAE-4789-B0D3-D777BC5D20CC}" type="slidenum">
              <a:rPr lang="ru-RU" sz="2000" b="1" smtClean="0">
                <a:solidFill>
                  <a:schemeClr val="tx1"/>
                </a:solidFill>
              </a:rPr>
              <a:t>3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DDA7F0-79F6-756E-A0E9-A6A3A08BE235}"/>
              </a:ext>
            </a:extLst>
          </p:cNvPr>
          <p:cNvSpPr txBox="1"/>
          <p:nvPr/>
        </p:nvSpPr>
        <p:spPr>
          <a:xfrm>
            <a:off x="579788" y="1635791"/>
            <a:ext cx="11255889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14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Цели исследований</a:t>
            </a:r>
          </a:p>
          <a:p>
            <a:pPr algn="just" defTabSz="0">
              <a:spcAft>
                <a:spcPts val="14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ценить перспективы использования унитиола в составе КПА при витрификации соматических клеток овариальных фолликулов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Sus scrofa domesticus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как потенциального ингибитора избыточной генерации активных форм кислорода (оксидативного стресса). </a:t>
            </a:r>
          </a:p>
          <a:p>
            <a:pPr algn="just" defTabSz="0">
              <a:spcAft>
                <a:spcPts val="1400"/>
              </a:spcAft>
            </a:pPr>
            <a:r>
              <a:rPr lang="ru-RU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исследований</a:t>
            </a:r>
          </a:p>
          <a:p>
            <a:pPr algn="just"/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Оценить уровень генерации активных форм кислорода и деструктивных процессов (жизнеспособность, митохондриальная активность) в клетках гранулезы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Sus Scrofa Domesticus,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 девитрифицированных в присутствии унитиола с последующим их культивированием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ahoma" panose="020B0604030504040204" pitchFamily="34" charset="0"/>
              </a:rPr>
              <a:t>in vitro;</a:t>
            </a:r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ahoma" panose="020B060403050404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5974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59B75-C6D2-4B5E-ABB2-CA00B9FCE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65"/>
            <a:ext cx="10515600" cy="4970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F01ABC-A577-4A23-91CE-F19118893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12" y="1023909"/>
            <a:ext cx="10838688" cy="5338763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Унитиол в концентрациях 0,84 и 0,42 мг/мл негативно влияет на созревание ооцитов свиней [отмечено значительное снижение доли клеток, завершивших созревание, в группе с 0,42 мг/мл унитиола на 28% (р˂0,001), в группе с 0,84 мг/мл унитиола - на 31% (р˂0,001)].  Полученные данные не позволяют рекомендовать данное соединение в качестве экзогенного антиоксиданта для снижения оксидативного стресса в ооцитах 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 scrofa domesticus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культивировании 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результате мониторинга показателей жизнеспособности и функциональной активности нативных и экстраовариально витрифицированных соматических клеток антральных фолликулов свиней при использовании в протоколе витрификации унитиола идентифицированы особенности функционирования клеток гранулезы, выразившиеся в снижении их жизнеспособности и ΔΨm. </a:t>
            </a:r>
          </a:p>
          <a:p>
            <a:pPr marL="457200" indent="-457200" algn="just"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 отрицательный эффект воздействия унитиола на КГ сразу после процедуры витрификации, что выражалось в резком повышении во всех экспериментальных группах, в сравнении с нативной, доли мертвых клеток (на 39…55 %), снижении ΔΨm –  (на 40…52 %). Анализ эффектов унитиола в исследованных концентрациях не дает возможности рекомендовать его в технологии витрификации клеток гранулезы в составе криопротекторных сред.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93AE84-DF11-4F22-8A8F-9BA915BE9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143" y="6362672"/>
            <a:ext cx="683339" cy="365125"/>
          </a:xfrm>
        </p:spPr>
        <p:txBody>
          <a:bodyPr/>
          <a:lstStyle/>
          <a:p>
            <a:fld id="{5DD433CB-3DAE-4789-B0D3-D777BC5D20CC}" type="slidenum">
              <a:rPr lang="ru-RU" sz="2000" b="1" smtClean="0">
                <a:solidFill>
                  <a:schemeClr val="tx1"/>
                </a:solidFill>
              </a:rPr>
              <a:t>4</a:t>
            </a:fld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808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F33509-336E-4519-91F9-B734BE8EE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196" y="1912571"/>
            <a:ext cx="8129608" cy="1325563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90410469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1056</TotalTime>
  <Words>688</Words>
  <Application>Microsoft Office PowerPoint</Application>
  <PresentationFormat>Широкоэкранный</PresentationFormat>
  <Paragraphs>30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Введение</vt:lpstr>
      <vt:lpstr>Цели и задачи</vt:lpstr>
      <vt:lpstr>Выводы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Prituzhalova Anna</dc:creator>
  <cp:lastModifiedBy>Prituzhalova Anna</cp:lastModifiedBy>
  <cp:revision>106</cp:revision>
  <dcterms:created xsi:type="dcterms:W3CDTF">2024-06-24T13:15:07Z</dcterms:created>
  <dcterms:modified xsi:type="dcterms:W3CDTF">2024-11-22T13:01:49Z</dcterms:modified>
</cp:coreProperties>
</file>