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sldIdLst>
    <p:sldId id="256" r:id="rId2"/>
    <p:sldId id="258" r:id="rId3"/>
    <p:sldId id="260" r:id="rId4"/>
    <p:sldId id="261" r:id="rId5"/>
    <p:sldId id="262" r:id="rId6"/>
    <p:sldId id="25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201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96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25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831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22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688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343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634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35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76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7086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113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4618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428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782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88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CB91B-07D1-404A-8982-FF26731A7214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58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5330" y="1903102"/>
            <a:ext cx="8825658" cy="2133035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ПОИСК СЛЕДОВ СЕЛЕКЦИИ С ПОМОЩЬЮ АНАЛИЗА ГОМОЗИГОТНЫХ РАЙОНОВ В ПОПУЛЯЦИИ КУР ПОРОДЫ КИТАЙСКАЯ </a:t>
            </a:r>
            <a:r>
              <a:rPr lang="ru-RU" sz="3200" dirty="0" smtClean="0"/>
              <a:t>ШЕЛКОВАЯ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5927" y="4179330"/>
            <a:ext cx="9148441" cy="1960810"/>
          </a:xfrm>
        </p:spPr>
        <p:txBody>
          <a:bodyPr>
            <a:normAutofit/>
          </a:bodyPr>
          <a:lstStyle/>
          <a:p>
            <a:pPr algn="r"/>
            <a:r>
              <a:rPr lang="ru-RU" cap="none" dirty="0" smtClean="0">
                <a:solidFill>
                  <a:schemeClr val="tx1"/>
                </a:solidFill>
              </a:rPr>
              <a:t>Аспирант: </a:t>
            </a:r>
            <a:r>
              <a:rPr lang="ru-RU" cap="none" dirty="0" err="1">
                <a:solidFill>
                  <a:schemeClr val="tx1"/>
                </a:solidFill>
              </a:rPr>
              <a:t>Р</a:t>
            </a:r>
            <a:r>
              <a:rPr lang="ru-RU" cap="none" dirty="0" err="1" smtClean="0">
                <a:solidFill>
                  <a:schemeClr val="tx1"/>
                </a:solidFill>
              </a:rPr>
              <a:t>ейнбах</a:t>
            </a:r>
            <a:r>
              <a:rPr lang="ru-RU" cap="none" dirty="0" smtClean="0">
                <a:solidFill>
                  <a:schemeClr val="tx1"/>
                </a:solidFill>
              </a:rPr>
              <a:t> </a:t>
            </a:r>
            <a:r>
              <a:rPr lang="ru-RU" cap="none" dirty="0">
                <a:solidFill>
                  <a:schemeClr val="tx1"/>
                </a:solidFill>
              </a:rPr>
              <a:t>Н</a:t>
            </a:r>
            <a:r>
              <a:rPr lang="ru-RU" cap="none" dirty="0" smtClean="0">
                <a:solidFill>
                  <a:schemeClr val="tx1"/>
                </a:solidFill>
              </a:rPr>
              <a:t>аталья Романовна</a:t>
            </a:r>
          </a:p>
          <a:p>
            <a:pPr algn="r"/>
            <a:r>
              <a:rPr lang="ru-RU" cap="none" dirty="0" smtClean="0">
                <a:solidFill>
                  <a:schemeClr val="tx1"/>
                </a:solidFill>
              </a:rPr>
              <a:t>Научный руководитель: к.б.н., Дементьева Наталия Викторовна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5727" y="698685"/>
            <a:ext cx="8848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4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</a:t>
            </a:r>
          </a:p>
          <a:p>
            <a:pPr algn="ctr"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Федерального государственного бюджетного научного учреждения «Федеральный исследовательский центр животноводства — ВИЖ имени академика Л. К. Эрнста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988" y="484168"/>
            <a:ext cx="1373380" cy="12221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0484" y="5401476"/>
            <a:ext cx="115310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/>
              <a:t>Исследование проведено в рамках выполнения научных исследований</a:t>
            </a:r>
          </a:p>
          <a:p>
            <a:pPr algn="r"/>
            <a:r>
              <a:rPr lang="ru-RU" sz="1400" dirty="0" smtClean="0"/>
              <a:t>Министерства науки и высшего образования РФ по теме № 124020200114-7</a:t>
            </a:r>
          </a:p>
          <a:p>
            <a:pPr algn="r"/>
            <a:r>
              <a:rPr lang="ru-RU" sz="1400" dirty="0" smtClean="0"/>
              <a:t>(FGGN-2024-0015)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03565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08" y="983550"/>
            <a:ext cx="3253191" cy="4136450"/>
          </a:xfrm>
        </p:spPr>
      </p:pic>
      <p:sp>
        <p:nvSpPr>
          <p:cNvPr id="5" name="Прямоугольник 4"/>
          <p:cNvSpPr/>
          <p:nvPr/>
        </p:nvSpPr>
        <p:spPr>
          <a:xfrm>
            <a:off x="3990129" y="983550"/>
            <a:ext cx="7938259" cy="4848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2000" algn="just">
              <a:lnSpc>
                <a:spcPct val="150000"/>
              </a:lnSpc>
            </a:pPr>
            <a:r>
              <a:rPr lang="ru-RU" sz="1600" dirty="0"/>
              <a:t>Китайская шелковая курица является архаичной и уникальной породой. Первые упоминания о курах с "кошачьим мехом" появились в Китае в XII веке. На территории России китайская шелковая курица появилась значительно позднее и из разных стран. В Сибири из Китая, а в Петербурге из Англии. Впервые кур с "белыми волосистыми перьями" и черной кожей описывает в своих трудах Паллас в 1768-1773 годах, исследовавший Европейскую и Азиатскую территории России.</a:t>
            </a:r>
          </a:p>
          <a:p>
            <a:pPr indent="432000" algn="just">
              <a:lnSpc>
                <a:spcPct val="150000"/>
              </a:lnSpc>
            </a:pPr>
            <a:r>
              <a:rPr lang="ru-RU" sz="1600" dirty="0"/>
              <a:t>Особые фенотипические признаки, такие как перья без крючков, полидактилия, черная кожа, кости, гиперпигментация соединительных тканей, привлекают внимание как птицеводов, так и научных исследователей, которые используют китайских шелковых кур в качестве модели для изучения генетических и эволюционных механизмов, лежащих в основе генетического разнообразия.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49681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310" y="1100837"/>
            <a:ext cx="10364451" cy="84967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Материалы и методы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800" y="1737769"/>
            <a:ext cx="9634789" cy="3424107"/>
          </a:xfrm>
        </p:spPr>
        <p:txBody>
          <a:bodyPr>
            <a:normAutofit fontScale="92500" lnSpcReduction="10000"/>
          </a:bodyPr>
          <a:lstStyle/>
          <a:p>
            <a:pPr marL="0" indent="432000" algn="just">
              <a:buNone/>
            </a:pPr>
            <a:r>
              <a:rPr lang="ru-RU" dirty="0" smtClean="0"/>
              <a:t>Исследование проводилось на популяции кур породы китайская шелковая, разводимая </a:t>
            </a:r>
            <a:r>
              <a:rPr lang="ru-RU" dirty="0"/>
              <a:t>в центре коллективного пользования «Генетическая коллекция редких и исчезающих пород кур», созданного на базе Всероссийского научно-исследовательского института генетики и разведения сельскохозяйственных животных филиала Федерального государственного бюджетного научного учреждения «Федеральный исследовательский центр животноводства — ВИЖ имени академика Л. К. Эрнста» (ВНИИГРЖ).</a:t>
            </a:r>
          </a:p>
          <a:p>
            <a:pPr marL="0" indent="432000" algn="just">
              <a:buNone/>
            </a:pPr>
            <a:r>
              <a:rPr lang="ru-RU" dirty="0" smtClean="0"/>
              <a:t>Для </a:t>
            </a:r>
            <a:r>
              <a:rPr lang="ru-RU" dirty="0"/>
              <a:t>исследования был </a:t>
            </a:r>
            <a:r>
              <a:rPr lang="ru-RU" dirty="0" smtClean="0"/>
              <a:t>отобран биологический материал </a:t>
            </a:r>
            <a:r>
              <a:rPr lang="ru-RU" dirty="0"/>
              <a:t>(</a:t>
            </a:r>
            <a:r>
              <a:rPr lang="ru-RU" dirty="0" smtClean="0"/>
              <a:t>кровь) </a:t>
            </a:r>
            <a:r>
              <a:rPr lang="ru-RU" dirty="0"/>
              <a:t>в количестве 19 </a:t>
            </a:r>
            <a:r>
              <a:rPr lang="ru-RU" dirty="0" smtClean="0"/>
              <a:t>образцов. Отбор </a:t>
            </a:r>
            <a:r>
              <a:rPr lang="ru-RU" dirty="0"/>
              <a:t>проб проводился из вены с внутренней стороны крыла. Выделение ДНК проводилось методов фенол-хлороформной экстракции.</a:t>
            </a:r>
          </a:p>
          <a:p>
            <a:pPr marL="0" indent="432000" algn="just">
              <a:buNone/>
            </a:pPr>
            <a:r>
              <a:rPr lang="ru-RU" dirty="0" err="1"/>
              <a:t>Генотипирование</a:t>
            </a:r>
            <a:r>
              <a:rPr lang="ru-RU" dirty="0"/>
              <a:t> проводилось с использованием микрочипа </a:t>
            </a:r>
            <a:r>
              <a:rPr lang="ru-RU" dirty="0" err="1"/>
              <a:t>Illumina</a:t>
            </a:r>
            <a:r>
              <a:rPr lang="ru-RU" dirty="0"/>
              <a:t> </a:t>
            </a:r>
            <a:r>
              <a:rPr lang="ru-RU" dirty="0" err="1"/>
              <a:t>Chicken</a:t>
            </a:r>
            <a:r>
              <a:rPr lang="ru-RU" dirty="0"/>
              <a:t> 60K SNP. Анализ геномной архитектуры включал изучение гомозиготных регионов с частотой встречаемости выше 75%.</a:t>
            </a:r>
          </a:p>
        </p:txBody>
      </p:sp>
    </p:spTree>
    <p:extLst>
      <p:ext uri="{BB962C8B-B14F-4D97-AF65-F5344CB8AC3E}">
        <p14:creationId xmlns:p14="http://schemas.microsoft.com/office/powerpoint/2010/main" val="50889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5485" y="255654"/>
            <a:ext cx="8596667" cy="566738"/>
          </a:xfrm>
        </p:spPr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02048" y="787100"/>
            <a:ext cx="8596667" cy="2170284"/>
          </a:xfrm>
        </p:spPr>
        <p:txBody>
          <a:bodyPr>
            <a:noAutofit/>
          </a:bodyPr>
          <a:lstStyle/>
          <a:p>
            <a:pPr indent="432000" algn="just"/>
            <a:r>
              <a:rPr lang="ru-RU" sz="1600" dirty="0"/>
              <a:t>В результате проведенного исследования было выявлено три гомозиготных района с частотой встречаемости выше 75%, которые были локализованы на хромосомах 3 и 10. ROH-островки могут указывать на области генома, подвергшиеся искусственному отбору</a:t>
            </a:r>
            <a:r>
              <a:rPr lang="ru-RU" sz="1600" dirty="0" smtClean="0"/>
              <a:t>.</a:t>
            </a:r>
          </a:p>
          <a:p>
            <a:pPr indent="432000" algn="just"/>
            <a:r>
              <a:rPr lang="ru-RU" sz="1600" dirty="0"/>
              <a:t>Затем проводился поиск ключевых генов, связанных с особенностями фенотипа популяции шелковых кур </a:t>
            </a:r>
            <a:r>
              <a:rPr lang="ru-RU" sz="1600" dirty="0" err="1"/>
              <a:t>биоколлекции</a:t>
            </a:r>
            <a:r>
              <a:rPr lang="ru-RU" sz="1600" dirty="0"/>
              <a:t> «Генетическая коллекция редких и исчезающих пород кур», которые отражают давление отбора на формирование этой популяции.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08" y="3046020"/>
            <a:ext cx="5138671" cy="35970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08" y="3028700"/>
            <a:ext cx="5139700" cy="360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0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815" y="442784"/>
            <a:ext cx="8596667" cy="566738"/>
          </a:xfrm>
        </p:spPr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0815" y="1120345"/>
            <a:ext cx="9199834" cy="4942703"/>
          </a:xfrm>
        </p:spPr>
        <p:txBody>
          <a:bodyPr>
            <a:normAutofit/>
          </a:bodyPr>
          <a:lstStyle/>
          <a:p>
            <a:pPr indent="432000" algn="just"/>
            <a:r>
              <a:rPr lang="ru-RU" sz="1600" dirty="0"/>
              <a:t>Было отобрано 24 гена-кандидата, связанных с особенностями фенотипа, метаболизма и продуктивными качествами кур породы китайская шелковая. Были обнаружены гены, связанные с развитием оперения (АLK, EDARADD) и костяка (WDR43, FBXO11). Также было выявлено большое количество генов, влияющих на адаптационную и иммунную способность организма (EPCAM, PELI3, PLEK, LGALS8, RAB1B, RYR2). Остальные гены были соотнесены с </a:t>
            </a:r>
            <a:r>
              <a:rPr lang="ru-RU" sz="1600" dirty="0" smtClean="0"/>
              <a:t>продуктивными </a:t>
            </a:r>
            <a:r>
              <a:rPr lang="ru-RU" sz="1600" dirty="0"/>
              <a:t>качествами птицы</a:t>
            </a:r>
            <a:r>
              <a:rPr lang="ru-RU" sz="1600" dirty="0" smtClean="0"/>
              <a:t>.</a:t>
            </a:r>
          </a:p>
          <a:p>
            <a:pPr indent="432000" algn="just"/>
            <a:r>
              <a:rPr lang="ru-RU" sz="1600" dirty="0"/>
              <a:t>В популяции китайских шелковых кур, на которых проводилось наше исследование, ведется селекционная работа по улучшению экстерьера птицы. Работа ориентирована на современный стандарт бальной оценки, который применяют на выставках кур в России, где основное внимание уделяют оперению и элементам головы. </a:t>
            </a:r>
          </a:p>
          <a:p>
            <a:pPr indent="432000" algn="just"/>
            <a:r>
              <a:rPr lang="ru-RU" sz="1600" dirty="0"/>
              <a:t>И это находит отражение в результатах нашего исследования. Например, ген WDR43, который влияет на развитие черепно-лицевых хрящей у рыб, возможно, у китайских шелковых кур также влияет на развитие черепа. Птицы данной породы обладают таким перьевым украшением как хохол, который может располагаться на вздутии лобных костей. </a:t>
            </a:r>
            <a:endParaRPr lang="ru-RU" sz="1600" dirty="0" smtClean="0"/>
          </a:p>
          <a:p>
            <a:pPr indent="432000" algn="just"/>
            <a:r>
              <a:rPr lang="ru-RU" sz="1600" dirty="0" smtClean="0"/>
              <a:t>Эти </a:t>
            </a:r>
            <a:r>
              <a:rPr lang="ru-RU" sz="1600" dirty="0"/>
              <a:t>результаты расширяют понимание того, как селекционное разведение сформировало геном породы китайская шелковая на территории России и вносят вклад в сохранение данной уникальной породы. </a:t>
            </a:r>
          </a:p>
        </p:txBody>
      </p:sp>
    </p:spTree>
    <p:extLst>
      <p:ext uri="{BB962C8B-B14F-4D97-AF65-F5344CB8AC3E}">
        <p14:creationId xmlns:p14="http://schemas.microsoft.com/office/powerpoint/2010/main" val="123423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9985" y="2160588"/>
            <a:ext cx="5872068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57600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667</TotalTime>
  <Words>592</Words>
  <Application>Microsoft Office PowerPoint</Application>
  <PresentationFormat>Широкоэкранный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Times New Roman</vt:lpstr>
      <vt:lpstr>Trebuchet MS</vt:lpstr>
      <vt:lpstr>Wingdings 3</vt:lpstr>
      <vt:lpstr>Грань</vt:lpstr>
      <vt:lpstr>ПОИСК СЛЕДОВ СЕЛЕКЦИИ С ПОМОЩЬЮ АНАЛИЗА ГОМОЗИГОТНЫХ РАЙОНОВ В ПОПУЛЯЦИИ КУР ПОРОДЫ КИТАЙСКАЯ ШЕЛКОВАЯ</vt:lpstr>
      <vt:lpstr>Презентация PowerPoint</vt:lpstr>
      <vt:lpstr>Материалы и методы</vt:lpstr>
      <vt:lpstr>Результаты</vt:lpstr>
      <vt:lpstr>Результаты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Олег Самойлов</cp:lastModifiedBy>
  <cp:revision>24</cp:revision>
  <dcterms:created xsi:type="dcterms:W3CDTF">2024-05-21T09:08:46Z</dcterms:created>
  <dcterms:modified xsi:type="dcterms:W3CDTF">2024-11-20T20:39:40Z</dcterms:modified>
</cp:coreProperties>
</file>