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9" r:id="rId4"/>
    <p:sldId id="295" r:id="rId5"/>
    <p:sldId id="296" r:id="rId6"/>
    <p:sldId id="293" r:id="rId7"/>
    <p:sldId id="28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E13FF-78E6-511D-9F99-39568A477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8A0F5D-64B6-4462-3868-4B436173B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5919F0-2B37-D470-1E21-ABF1955CF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77A356-ECC9-DAD1-7F0E-E7DCFBE9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EEE3EE-8057-77FE-7848-53602BB43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132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3CEE63-81A1-DE9B-56A8-9A564E4A1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426CA9-5D0A-156C-41AF-56F993BF9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AE3B6D-5A92-ABF5-CC46-476123D28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0358B5-4818-3EE6-8A3A-FAEB64DDA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1BEB9D-515A-4C4F-4B23-FA8E0F8D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20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D71F2-104F-E6EB-A515-1C056E24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805FC5-C9EF-470D-B19C-7A86A45D4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0F7A03-BEE9-DD0D-5679-24D749FA9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102F34-1C6C-2165-B641-65E1070E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E70AD0-6FD0-BE2F-A64A-BC5F8304B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02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9C67C9-C74A-6210-7D76-8BCC1C4AA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829D3B-A417-89FE-0EC4-C2DABB220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BCBC3F-2C8B-6377-450A-5C8EBADE0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8673F1-B189-B165-103F-C1F1A0461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B37E80-7A32-F2F3-033E-41DB8B0AA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1E4730-9AF5-E50C-DEE6-3D8991235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48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637DE9-E621-CF56-E516-B2048C71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746634-4B7B-E041-F3EA-66EBA01C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F7FAD9-89E0-93EC-4947-DDF157F5E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15E81F9-22F4-B8D9-354A-6E1CCAEBA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748E1C3-3557-AEA9-7790-0479AA7EC7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0B45832-7BCB-C35A-B6F4-39F98E39B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8AB9C23-A183-B693-593A-4D41592D1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AEAA78-8BEA-92D6-1ADE-08FA02133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08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5395D-A60F-BF83-64EC-03704751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91A0E0-1DE6-434C-9FCE-54BAEE733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3BED7FC-E7D4-BD3F-5ACE-FDD127CA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7BFB2A-FE42-C3B1-107C-FC247968A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64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AD29B14-653F-6179-A508-B950C7E1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7A8CF36-A9B4-4F8F-12AD-0B1E0BF78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061937-E5A6-1358-53E3-4B6179799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274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592955-958F-B4C2-70DF-F0DA39BD7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57E44-E72E-FC23-539D-00F0D201E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7282A1-93A7-9D55-3852-6AD17B6F3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9F9E1B-1703-9A9A-8AE3-CA9B9E18A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5420C-ED39-B71F-E17F-361BD6D79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8C514D-1463-BB93-62AD-12D41A21E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81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9DF48B-D94E-7BFB-5298-6BBDE2480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B351431-CE4A-3E51-D158-D97597D2E8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2549DF-A4B9-AF54-B5D6-759127392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832DEC-5235-498E-7C6B-16FDFF923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6EB52E-5348-7CEA-ACDB-6E85BF935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2D3752-861F-44D3-6299-CDDE84A3D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52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CBAC3A-4C95-DA3E-B296-0FCE01B27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E37687-B093-079B-F23F-4758C42AE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F569BC-E7E1-485C-B4E9-BC8760A84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FDEB66-830F-A4E9-145C-10BF5089C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5F5E3-BB64-B79B-F48B-07CEE4179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36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AC6925-56A0-3E74-0511-2C8BFE1D22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EEEEED-38A2-2EE3-FE47-9AEBF333E6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201869-436C-373E-7140-B0F761A12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26EEB-471F-B68B-A27E-83EE77A7B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040714-8617-FF50-C626-B4145FE2A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00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100000">
              <a:schemeClr val="bg2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0420C6-CE67-FA90-AD7C-B26BF5288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854D75-1B5A-62AE-5ADE-4CB3951E9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195DDB-C811-F126-47FC-E24F10B56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6FD4B-44E9-49A6-9C40-6168205ABAB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2FA756-C144-90FF-DCAB-823A50AA2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66C9FA-DA78-D7C0-E554-C8025C683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1A3AE-3752-41D5-8979-55D215B86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46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06582" y="2438294"/>
            <a:ext cx="10363200" cy="1565773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унитиола на жизнеспособность ооцитов </a:t>
            </a:r>
            <a:r>
              <a:rPr lang="en-US" sz="32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 scrofa domesticus</a:t>
            </a:r>
            <a:r>
              <a:rPr lang="en-US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системе культивирования </a:t>
            </a:r>
            <a:r>
              <a:rPr lang="en-US" sz="32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endParaRPr lang="ru-RU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0480"/>
            <a:ext cx="1945613" cy="167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86670" y="217775"/>
            <a:ext cx="8818659" cy="1311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ЖИВОТНЫХ-ФИЛИАЛ ФЕДЕРАЛЬНОГО ГОСУДАРСТВЕННОГО БЮДЖЕТНОГО НАУЧНОГО УЧРЕЖДЕНИЯ «ФЕДЕРАЛЬНЫЙ НАУЧНЫЙ ЦЕНТР ЖИВОТНОВОДСТВА-ВИЖ ИМЕНИ АКАДЕМИКА Л.К. ЭРНСТА» (ВНИИГРЖ)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82634" y="4740225"/>
            <a:ext cx="6127776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lnSpc>
                <a:spcPct val="115000"/>
              </a:lnSpc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Притужалова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О.*, Кузьмина Т. И.</a:t>
            </a:r>
            <a:endParaRPr lang="ru-RU" sz="2400" i="1" dirty="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36928" y="5772567"/>
            <a:ext cx="11850220" cy="7287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выполнена при финансовой поддержке Министерства науки и высшего образования Российской Федерации НИОКТР 124020200127-7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492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DE77E5-4CA1-3198-A0FC-9F777DEA82C9}"/>
              </a:ext>
            </a:extLst>
          </p:cNvPr>
          <p:cNvSpPr txBox="1"/>
          <p:nvPr/>
        </p:nvSpPr>
        <p:spPr>
          <a:xfrm>
            <a:off x="674964" y="736775"/>
            <a:ext cx="10636164" cy="5444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Технология получения эмбрионов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сельскохозяйственных животных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vitro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эффективный способ тиражирования потомства от особей с превосходящими хозяйственно-полезными признаками. При этом, культивирование ооцитов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vitro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как первый этап, является основополагающим для приобретения компетентности ооцита к оплодотворению, и, следовательно, получению эмбрионов высокого качества.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Однако, на сегодняшний день имеются сложности в подборе оптимального состава культуральной среды и, одной из проблем при культивировании ооцитов </a:t>
            </a:r>
            <a:r>
              <a:rPr lang="en-US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является окислительный стресс, вызванный повышенной генерацией активных форм кислорода (АФК) ооцитами в среде для культивирования. 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Тиоловые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соединения (например, глутатион – GSH ) присутствуют в антиоксидантной системе клеток и являются сульфгидрильными компонентами в клетках млекопитающих, регулируя внутриклеточный окислительно-восстановительный баланс. В качестве экзогенного представителя тиоловых групп выступает унитиол. Он также имеет свободные 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сульфигдрильные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группы, способные быстро останавливать реакцию избыточного окисления. Однако, данные, в которых применялся бы унитиол в системе культивирования ооцитов свиней </a:t>
            </a:r>
            <a:r>
              <a:rPr lang="en-US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отсутствуют. 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519DB1-E2FF-F4F3-0B01-207DA7B688F3}"/>
              </a:ext>
            </a:extLst>
          </p:cNvPr>
          <p:cNvSpPr txBox="1"/>
          <p:nvPr/>
        </p:nvSpPr>
        <p:spPr>
          <a:xfrm>
            <a:off x="4448469" y="90444"/>
            <a:ext cx="2849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219104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AF08D2-945B-1DA2-9D8D-9E513D7ACD68}"/>
              </a:ext>
            </a:extLst>
          </p:cNvPr>
          <p:cNvSpPr txBox="1"/>
          <p:nvPr/>
        </p:nvSpPr>
        <p:spPr>
          <a:xfrm>
            <a:off x="3499083" y="409289"/>
            <a:ext cx="4156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/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33ADA8-17BD-E5BF-DD6B-F9A7E689DFD1}"/>
              </a:ext>
            </a:extLst>
          </p:cNvPr>
          <p:cNvSpPr txBox="1"/>
          <p:nvPr/>
        </p:nvSpPr>
        <p:spPr>
          <a:xfrm>
            <a:off x="1115525" y="1984481"/>
            <a:ext cx="9939571" cy="128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270" indent="448310"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ценить эффекты унитиола на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показатели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ядерного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созревания и дегенеративных изменений хроматина в женских гаметах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Sus</a:t>
            </a:r>
            <a:r>
              <a:rPr lang="ru-RU" sz="1800" i="1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scrofa</a:t>
            </a:r>
            <a:r>
              <a:rPr lang="ru-RU" sz="1800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domesticus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целью его возможного применения как экзогенного антиоксиданта при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экстракорпоральном созревании ооцитов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vitro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076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756D6D-EA7D-0FF3-5CD9-C926D57FF1B6}"/>
              </a:ext>
            </a:extLst>
          </p:cNvPr>
          <p:cNvSpPr txBox="1"/>
          <p:nvPr/>
        </p:nvSpPr>
        <p:spPr>
          <a:xfrm>
            <a:off x="1896069" y="216534"/>
            <a:ext cx="7664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методы исследования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D0E5FF-31FF-81D4-3A0C-DD864678DA3C}"/>
              </a:ext>
            </a:extLst>
          </p:cNvPr>
          <p:cNvSpPr txBox="1"/>
          <p:nvPr/>
        </p:nvSpPr>
        <p:spPr>
          <a:xfrm>
            <a:off x="164592" y="1474619"/>
            <a:ext cx="1165860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Объект исследования – ооцит-кумулюсные комплексы (ОКК)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Sus Scrofa Domesticus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полученные из постмортальных яичников на стадии фолликулярного роста (отсутствие желтых тел и следов свежей овуляции)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6 мес. свиней породы ландрас. Выделенные ОКК культивировали в контрольной и экспериментальных средах следующего состава: 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Контроль (среда ТС-199+10% фетальной бычьей сыворотки +10% фолликулярной жидкости свиней из фолликулов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3-5 мм + гентамицин до конечной концентрации 10 мкг/мл +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10 МЕ/мл хорионического гонадотропина человека +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натрий пируват (0,11М) +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клетки гранулезы в конечной концентрации 1*10</a:t>
            </a:r>
            <a:r>
              <a:rPr lang="ru-RU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клеток/мл;</a:t>
            </a:r>
          </a:p>
          <a:p>
            <a:pPr marL="457200" indent="-457200" algn="just"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Контроль + 0,42 мг/мл унитиола;</a:t>
            </a:r>
          </a:p>
          <a:p>
            <a:pPr marL="457200" indent="-457200" algn="just">
              <a:buAutoNum type="arabicPeriod"/>
            </a:pPr>
            <a:r>
              <a:rPr lang="ru-RU" dirty="0">
                <a:latin typeface="Times New Roman" panose="02020603050405020304" pitchFamily="18" charset="0"/>
              </a:rPr>
              <a:t>Контроль + 0,84 мг/мл унитиола.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</a:rPr>
              <a:t>Условия культивирования: 5% </a:t>
            </a:r>
            <a:r>
              <a:rPr lang="en-US" dirty="0">
                <a:latin typeface="Times New Roman" panose="02020603050405020304" pitchFamily="18" charset="0"/>
              </a:rPr>
              <a:t>CO</a:t>
            </a:r>
            <a:r>
              <a:rPr lang="ru-RU" dirty="0">
                <a:latin typeface="Times New Roman" panose="02020603050405020304" pitchFamily="18" charset="0"/>
              </a:rPr>
              <a:t>2 в атмосфере, 99% влажность в течение 22 часов.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</a:rPr>
              <a:t>Спустя 22 часа производилась замена среды на аналогичные, но уже без гормональных добавок и производилось культивирование групп еще 22 часа при тех же условиях.</a:t>
            </a:r>
          </a:p>
        </p:txBody>
      </p:sp>
    </p:spTree>
    <p:extLst>
      <p:ext uri="{BB962C8B-B14F-4D97-AF65-F5344CB8AC3E}">
        <p14:creationId xmlns:p14="http://schemas.microsoft.com/office/powerpoint/2010/main" val="190301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F74C99-51C1-DEF9-20BC-9B765F0B2E5C}"/>
              </a:ext>
            </a:extLst>
          </p:cNvPr>
          <p:cNvSpPr txBox="1"/>
          <p:nvPr/>
        </p:nvSpPr>
        <p:spPr>
          <a:xfrm>
            <a:off x="1847535" y="263688"/>
            <a:ext cx="7664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методы исследования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1844AB-E7CF-7BC0-1C91-E7C29060A58A}"/>
              </a:ext>
            </a:extLst>
          </p:cNvPr>
          <p:cNvSpPr txBox="1"/>
          <p:nvPr/>
        </p:nvSpPr>
        <p:spPr>
          <a:xfrm>
            <a:off x="736625" y="1745842"/>
            <a:ext cx="10894543" cy="3730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</a:rPr>
              <a:t>Статус и состояние хроматина оценивались с помощью флуоресцентного красителя Hoechst33342 (</a:t>
            </a:r>
            <a:r>
              <a:rPr lang="en-US" sz="2000" dirty="0">
                <a:latin typeface="Times New Roman" panose="02020603050405020304" pitchFamily="18" charset="0"/>
              </a:rPr>
              <a:t>Lumiprobe</a:t>
            </a:r>
            <a:r>
              <a:rPr lang="ru-RU" sz="2000" dirty="0">
                <a:latin typeface="Times New Roman" panose="02020603050405020304" pitchFamily="18" charset="0"/>
              </a:rPr>
              <a:t>) (рабочая концентрация 1.9 </a:t>
            </a:r>
            <a:r>
              <a:rPr lang="ru-RU" sz="2000" dirty="0" err="1">
                <a:latin typeface="Times New Roman" panose="02020603050405020304" pitchFamily="18" charset="0"/>
              </a:rPr>
              <a:t>μM</a:t>
            </a:r>
            <a:r>
              <a:rPr lang="ru-RU" sz="2000" dirty="0">
                <a:latin typeface="Times New Roman" panose="02020603050405020304" pitchFamily="18" charset="0"/>
              </a:rPr>
              <a:t>) после экспозиции клеток в гипотоническом растворе цитрата натрия и фиксации в метаноле с добавлением ледяной уксусной кислоты (соотношение 3:1). Оценка контрольной и экспериментальной групп проводилась спустя 22 и 44 ч культивирования с помощью микроскопа МИБ2-ФЛ модель ICX41FLLED (Ломо МА) и программного обеспечения </a:t>
            </a:r>
            <a:r>
              <a:rPr lang="ru-RU" sz="2000" dirty="0" err="1">
                <a:latin typeface="Times New Roman" panose="02020603050405020304" pitchFamily="18" charset="0"/>
              </a:rPr>
              <a:t>Мсview</a:t>
            </a:r>
            <a:r>
              <a:rPr lang="ru-RU" sz="2000" dirty="0">
                <a:latin typeface="Times New Roman" panose="02020603050405020304" pitchFamily="18" charset="0"/>
              </a:rPr>
              <a:t>. В процессе анализа клетки распределялись в группы: ооциты, реинициировавшие мейоз; ооциты, достигшие стадии созревания (метафаза </a:t>
            </a:r>
            <a:r>
              <a:rPr lang="en-US" sz="2000" dirty="0">
                <a:latin typeface="Times New Roman" panose="02020603050405020304" pitchFamily="18" charset="0"/>
              </a:rPr>
              <a:t>II</a:t>
            </a:r>
            <a:r>
              <a:rPr lang="ru-RU" sz="2000" dirty="0">
                <a:latin typeface="Times New Roman" panose="02020603050405020304" pitchFamily="18" charset="0"/>
              </a:rPr>
              <a:t>), ооциты с признаками дегенерации хроматина</a:t>
            </a:r>
          </a:p>
        </p:txBody>
      </p:sp>
    </p:spTree>
    <p:extLst>
      <p:ext uri="{BB962C8B-B14F-4D97-AF65-F5344CB8AC3E}">
        <p14:creationId xmlns:p14="http://schemas.microsoft.com/office/powerpoint/2010/main" val="289175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69A9C2-2745-4C1D-A904-18F88558EC27}"/>
              </a:ext>
            </a:extLst>
          </p:cNvPr>
          <p:cNvSpPr txBox="1"/>
          <p:nvPr/>
        </p:nvSpPr>
        <p:spPr>
          <a:xfrm>
            <a:off x="4359695" y="323089"/>
            <a:ext cx="2360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333E9-118C-4B3A-93C0-5D2F079D2137}"/>
              </a:ext>
            </a:extLst>
          </p:cNvPr>
          <p:cNvSpPr txBox="1"/>
          <p:nvPr/>
        </p:nvSpPr>
        <p:spPr>
          <a:xfrm>
            <a:off x="692836" y="1309648"/>
            <a:ext cx="10549466" cy="5450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результате исследования выявлен негативный эффект воздействия унитиола в концентрациях 0,84 и 0,42 мг/мл на ооциты свиней в системе культивирования 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Полученные данные не позволяют рекомендовать данное соединение в качестве экзогенного антиоксиданта (в вышеобозначенных дозировках) для снижения оксидативного стресса в ооцитах 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 scrofa domesticus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культивировании 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Вышесказанное не исключает окончательно вероятности выявления позитивных эффектов унитиола на жизнеспособность ооцитов в культуре при использовании других диапазонов концентраций. 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828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359C9C-E4C4-F103-9232-64CCB3CC4E77}"/>
              </a:ext>
            </a:extLst>
          </p:cNvPr>
          <p:cNvSpPr txBox="1"/>
          <p:nvPr/>
        </p:nvSpPr>
        <p:spPr>
          <a:xfrm>
            <a:off x="3337276" y="2411608"/>
            <a:ext cx="5172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42619204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611</Words>
  <Application>Microsoft Office PowerPoint</Application>
  <PresentationFormat>Широкоэкранный</PresentationFormat>
  <Paragraphs>21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Влияние унитиола на жизнеспособность ооцитов Sus scrofa domesticus в системе культивирования in vitro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Prituzhalova Anna</dc:creator>
  <cp:lastModifiedBy>Prituzhalova Anna</cp:lastModifiedBy>
  <cp:revision>13</cp:revision>
  <dcterms:created xsi:type="dcterms:W3CDTF">2025-06-06T13:02:27Z</dcterms:created>
  <dcterms:modified xsi:type="dcterms:W3CDTF">2025-06-18T08:06:19Z</dcterms:modified>
</cp:coreProperties>
</file>