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7" r:id="rId5"/>
    <p:sldId id="269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599CF-5D67-4AA8-BB56-B623B8C3FFE0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2E81E-EA82-4405-8BA1-FC410AC5E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21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E9898-0EA0-4031-B588-5E5F0EBF4A3B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5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8F136-3417-4A54-8399-32863E776EBE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8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9D0E-BCAF-44A2-B7FD-8A32A319625C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75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37-906A-4321-A9A8-2A1222AC5ABD}" type="datetime1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1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A99E-5B2D-4933-9635-7E36D0E8852F}" type="datetime1">
              <a:rPr lang="ru-RU" smtClean="0"/>
              <a:t>09.07.2025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14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40E4-505F-4A00-91D1-1CF5C0CA3510}" type="datetime1">
              <a:rPr lang="ru-RU" smtClean="0"/>
              <a:t>09.07.2025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2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D1803-DC7D-4962-9E72-25436AD7B912}" type="datetime1">
              <a:rPr lang="ru-RU" smtClean="0"/>
              <a:t>09.07.2025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09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B3EE6-0610-4ABE-BD14-3E2D703D04BE}" type="datetime1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37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85AD-8665-44FE-8295-74B3F8C5012C}" type="datetime1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4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DF396-5CEB-447F-B618-3FDD50FCD88F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350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02DFD-A291-4EDA-9045-8AC53B2E6B97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42949-19DD-4DF7-BA15-693920E4D4C5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58E8E-8609-4652-A803-C5E9B5B88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3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1519" y="390832"/>
            <a:ext cx="8858596" cy="1232276"/>
          </a:xfrm>
        </p:spPr>
        <p:txBody>
          <a:bodyPr>
            <a:normAutofit fontScale="90000"/>
          </a:bodyPr>
          <a:lstStyle/>
          <a:p>
            <a:r>
              <a:rPr lang="ru-RU" sz="18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 ФИЛИАЛ ФЕДЕРАЛЬНОГО ГОСУДАРСТВЕННОГО БЮДЖЕТНОГО НАУЧНОГО УЧРЕЖДЕНИЯ «ФЕДЕРАЛЬНЫЙ ИССЛЕДОВАТЕЛЬСКИЙ ЦЕНТР ЖИВОТНОВОДСТВА – ВИЖ ИМЕНИ АКАДЕМИКА Л.К. ЭРНСТА»</a:t>
            </a:r>
            <a:endParaRPr lang="ru-RU" sz="1800" spc="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8817" y="271634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ru-RU" sz="3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геномной селекции в форелеводстве на примере генотипирования радужной форели по однонуклеотидному варианту в гене </a:t>
            </a:r>
            <a:r>
              <a:rPr lang="en-US" sz="3200" i="1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r>
              <a:rPr lang="ru-RU" sz="3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spc="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7121" y="5214506"/>
            <a:ext cx="7994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Аспирант ФИЦ ВИЖ им. академика Л.К. Эрнста,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Младший научный сотрудник ВНИИГРЖ,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Николаева Ольга Анатольевна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101" y="286102"/>
            <a:ext cx="1214130" cy="10522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3" y="256991"/>
            <a:ext cx="1429790" cy="12723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8817" y="6230169"/>
            <a:ext cx="9160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Исследования выполнены по теме государственного задания № 124020200114-7.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34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геномной селекции рыб в настоящее время включают в себя:</a:t>
            </a:r>
            <a:endParaRPr lang="ru-RU" sz="3200" spc="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600" b="1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</a:t>
            </a:r>
            <a:r>
              <a:rPr lang="ru-RU" sz="26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ДНК-чипы</a:t>
            </a:r>
            <a:r>
              <a:rPr lang="ru-RU" sz="26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большинство из которых содержат 50–60K </a:t>
            </a:r>
            <a:r>
              <a:rPr lang="ru-RU" sz="2600" spc="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однонуклеотидных</a:t>
            </a:r>
            <a:r>
              <a:rPr lang="ru-RU" sz="26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полиморфизмов. Подходят для </a:t>
            </a:r>
            <a:r>
              <a:rPr lang="ru-RU" sz="26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геномной </a:t>
            </a:r>
            <a:r>
              <a:rPr lang="ru-RU" sz="26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селекции, не эффективны для </a:t>
            </a:r>
            <a:r>
              <a:rPr lang="ru-RU" sz="26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точного обнаружения локусов количественных признаков (QTL</a:t>
            </a:r>
            <a:r>
              <a:rPr lang="ru-RU" sz="26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600" spc="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Чипы </a:t>
            </a:r>
            <a:r>
              <a:rPr lang="ru-RU" sz="26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высокой плотности</a:t>
            </a:r>
            <a:r>
              <a:rPr lang="ru-RU" sz="26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которых более 500K </a:t>
            </a:r>
            <a:r>
              <a:rPr lang="ru-RU" sz="26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SNP. Эффективны</a:t>
            </a:r>
            <a:r>
              <a:rPr lang="ru-RU" sz="26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высокие финансовые затраты </a:t>
            </a:r>
            <a:r>
              <a:rPr lang="ru-RU" sz="26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600" spc="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генотипирование</a:t>
            </a:r>
            <a:r>
              <a:rPr lang="ru-RU" sz="26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spc="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600" b="1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енотипирование методом ПЦР в режиме реального времени с зондами</a:t>
            </a:r>
            <a:r>
              <a:rPr lang="ru-RU" sz="26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Недорогой метод, но необходима информация о локализации полиморфизма в геноме и варианты замены.</a:t>
            </a:r>
          </a:p>
          <a:p>
            <a:endParaRPr lang="ru-RU" spc="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6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5080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 Morphogenetic Protein-2 (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функции и перспективы применения: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25962" y="1431865"/>
            <a:ext cx="1054477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Влияет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скелетных образований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мышц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эмбриогензе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раннем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онтогенеза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остеогенез, нейрогенез,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глазной системы,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кардиогенез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Задействован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регуляции различных физиологических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Полногеномный поиск ассоциаций (исследование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2019)¹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плотной панели чипа 57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 SNP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идентифицировал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гена-кандидата,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лежащего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костистых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секвенирования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Щербакова Ю.С.,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Тыщенко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2021)² выявили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полиморфные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¹ -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Reis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Neto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R.V. Genome-wide association analysis for body weight identifies candidate genes related to development and metabolism in rainbow trout (Oncorhynchus mykiss) / Yoshida G.M.,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Lhorente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J.P.,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Yáñez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J.M. //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Genet Genomics. – 2019. – Vol.294. - №3. – P. 563-571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баков Ю.С. Анализ главных компонентов и сравнительная характеристика самок радужной форели трех разных пород / Тыщенко В.И. // Вестник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КрасГАУ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- 2021. Т. 8. - С. 113–118.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019" y="223808"/>
            <a:ext cx="10408920" cy="1072977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исследования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4" y="2816413"/>
            <a:ext cx="4231178" cy="251293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39" y="2283612"/>
            <a:ext cx="6143261" cy="4129666"/>
          </a:xfrm>
          <a:prstGeom prst="rect">
            <a:avLst/>
          </a:prstGeom>
        </p:spPr>
      </p:pic>
      <p:cxnSp>
        <p:nvCxnSpPr>
          <p:cNvPr id="7" name="Соединительная линия уступом 6"/>
          <p:cNvCxnSpPr>
            <a:endCxn id="4" idx="2"/>
          </p:cNvCxnSpPr>
          <p:nvPr/>
        </p:nvCxnSpPr>
        <p:spPr>
          <a:xfrm rot="10800000">
            <a:off x="2488813" y="5329347"/>
            <a:ext cx="3196246" cy="5643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4949" y="1000413"/>
            <a:ext cx="117749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Отбор биологического материала и фенотипических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Экстракция и оценка качества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(концентрация не менее 100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 более 1,80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NanoDrop2000, USA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праймеров и зондов для ПЦР в режиме реального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сервис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 DNA Technologies 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ртПЦР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БиоМастер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HS-qPCR-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приборе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ThermoFisher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QuantStudio5, USA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обработка полученных результатов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60723" y="5611540"/>
            <a:ext cx="465513" cy="505876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21202" y="3198667"/>
            <a:ext cx="465513" cy="505876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116672" y="4951438"/>
            <a:ext cx="465513" cy="505876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762575" y="2945729"/>
            <a:ext cx="465513" cy="505876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888287" y="2907410"/>
            <a:ext cx="465513" cy="505876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71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7816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9630" y="1171953"/>
            <a:ext cx="5477946" cy="102260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Подбор </a:t>
            </a:r>
            <a:r>
              <a:rPr lang="en-US" altLang="ru-RU" b="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altLang="ru-RU" b="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Silico</a:t>
            </a:r>
            <a:r>
              <a:rPr lang="ru-RU" altLang="ru-RU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праймеров </a:t>
            </a:r>
            <a:r>
              <a:rPr lang="ru-RU" altLang="ru-RU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зондов  для полиморфного участка </a:t>
            </a:r>
            <a:r>
              <a:rPr lang="en-US" altLang="ru-RU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A/G </a:t>
            </a:r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en-US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хромосоме в позиции </a:t>
            </a:r>
            <a:r>
              <a:rPr lang="en-US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28632407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77029" y="1038948"/>
            <a:ext cx="5298517" cy="115561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аллельной дискриминации </a:t>
            </a:r>
            <a:r>
              <a:rPr lang="ru-RU" altLang="ru-RU" b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генотипированных</a:t>
            </a:r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образцов.</a:t>
            </a:r>
          </a:p>
          <a:p>
            <a:r>
              <a:rPr lang="ru-RU" altLang="ru-RU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sz="2000" b="0" dirty="0" smtClean="0">
                <a:solidFill>
                  <a:srgbClr val="0070C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генотип </a:t>
            </a:r>
            <a:r>
              <a:rPr lang="en-US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altLang="ru-RU" sz="20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ru-RU" sz="2000" b="0" dirty="0">
                <a:solidFill>
                  <a:srgbClr val="92D05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генотип </a:t>
            </a:r>
            <a:r>
              <a:rPr lang="en-US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GG, </a:t>
            </a:r>
            <a:r>
              <a:rPr lang="en-US" altLang="ru-RU" sz="2000" b="0" dirty="0" smtClean="0"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altLang="ru-RU" sz="20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</a:t>
            </a:r>
            <a:endParaRPr lang="ru-RU" sz="20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06489" y="2194560"/>
            <a:ext cx="5082903" cy="4264430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2667399"/>
              </p:ext>
            </p:extLst>
          </p:nvPr>
        </p:nvGraphicFramePr>
        <p:xfrm>
          <a:off x="519629" y="2346384"/>
          <a:ext cx="5477946" cy="3266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3102">
                  <a:extLst>
                    <a:ext uri="{9D8B030D-6E8A-4147-A177-3AD203B41FA5}">
                      <a16:colId xmlns:a16="http://schemas.microsoft.com/office/drawing/2014/main" val="752672438"/>
                    </a:ext>
                  </a:extLst>
                </a:gridCol>
                <a:gridCol w="2003856">
                  <a:extLst>
                    <a:ext uri="{9D8B030D-6E8A-4147-A177-3AD203B41FA5}">
                      <a16:colId xmlns:a16="http://schemas.microsoft.com/office/drawing/2014/main" val="4029752576"/>
                    </a:ext>
                  </a:extLst>
                </a:gridCol>
                <a:gridCol w="1014152">
                  <a:extLst>
                    <a:ext uri="{9D8B030D-6E8A-4147-A177-3AD203B41FA5}">
                      <a16:colId xmlns:a16="http://schemas.microsoft.com/office/drawing/2014/main" val="2311406939"/>
                    </a:ext>
                  </a:extLst>
                </a:gridCol>
                <a:gridCol w="864524">
                  <a:extLst>
                    <a:ext uri="{9D8B030D-6E8A-4147-A177-3AD203B41FA5}">
                      <a16:colId xmlns:a16="http://schemas.microsoft.com/office/drawing/2014/main" val="1735547388"/>
                    </a:ext>
                  </a:extLst>
                </a:gridCol>
                <a:gridCol w="702312">
                  <a:extLst>
                    <a:ext uri="{9D8B030D-6E8A-4147-A177-3AD203B41FA5}">
                      <a16:colId xmlns:a16="http://schemas.microsoft.com/office/drawing/2014/main" val="2680597391"/>
                    </a:ext>
                  </a:extLst>
                </a:gridCol>
              </a:tblGrid>
              <a:tr h="775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Краситель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Гаситель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фрагмента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extLst>
                  <a:ext uri="{0D108BD9-81ED-4DB2-BD59-A6C34878D82A}">
                    <a16:rowId xmlns:a16="http://schemas.microsoft.com/office/drawing/2014/main" val="67033397"/>
                  </a:ext>
                </a:extLst>
              </a:tr>
              <a:tr h="4947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Прямой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праймер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GGACTAGTCAGTTCATTACTCATTCT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extLst>
                  <a:ext uri="{0D108BD9-81ED-4DB2-BD59-A6C34878D82A}">
                    <a16:rowId xmlns:a16="http://schemas.microsoft.com/office/drawing/2014/main" val="2879348097"/>
                  </a:ext>
                </a:extLst>
              </a:tr>
              <a:tr h="10067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Обратный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Праймер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GTACGCCTAATTACGTGGTTCT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93965"/>
                  </a:ext>
                </a:extLst>
              </a:tr>
              <a:tr h="4947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Зонд 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CGCACTCTTTAT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CGCAATTACGCACGT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BHQ1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685379"/>
                  </a:ext>
                </a:extLst>
              </a:tr>
              <a:tr h="4947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Зонд 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CGCACTCTTTAT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CGCAATTACGCACG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R6G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BHQ1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8" marR="33638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85400"/>
                  </a:ext>
                </a:extLst>
              </a:tr>
            </a:tbl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8E8E-8609-4652-A803-C5E9B5B8867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788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5388" y="606988"/>
            <a:ext cx="10723420" cy="1729046"/>
          </a:xfrm>
        </p:spPr>
        <p:txBody>
          <a:bodyPr>
            <a:noAutofit/>
          </a:bodyPr>
          <a:lstStyle/>
          <a:p>
            <a:pPr algn="l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Размерно-весовые показатели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самок-производителей 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n=200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радужной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форели с различными генотипами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SNP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350169"/>
            <a:ext cx="355898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Примечание: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a-b при Р &lt;0,01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538314"/>
              </p:ext>
            </p:extLst>
          </p:nvPr>
        </p:nvGraphicFramePr>
        <p:xfrm>
          <a:off x="515388" y="2161310"/>
          <a:ext cx="10922922" cy="3531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58699">
                  <a:extLst>
                    <a:ext uri="{9D8B030D-6E8A-4147-A177-3AD203B41FA5}">
                      <a16:colId xmlns:a16="http://schemas.microsoft.com/office/drawing/2014/main" val="3837969562"/>
                    </a:ext>
                  </a:extLst>
                </a:gridCol>
                <a:gridCol w="1452899">
                  <a:extLst>
                    <a:ext uri="{9D8B030D-6E8A-4147-A177-3AD203B41FA5}">
                      <a16:colId xmlns:a16="http://schemas.microsoft.com/office/drawing/2014/main" val="382754595"/>
                    </a:ext>
                  </a:extLst>
                </a:gridCol>
                <a:gridCol w="2598615">
                  <a:extLst>
                    <a:ext uri="{9D8B030D-6E8A-4147-A177-3AD203B41FA5}">
                      <a16:colId xmlns:a16="http://schemas.microsoft.com/office/drawing/2014/main" val="1131506512"/>
                    </a:ext>
                  </a:extLst>
                </a:gridCol>
                <a:gridCol w="2512709">
                  <a:extLst>
                    <a:ext uri="{9D8B030D-6E8A-4147-A177-3AD203B41FA5}">
                      <a16:colId xmlns:a16="http://schemas.microsoft.com/office/drawing/2014/main" val="15853559"/>
                    </a:ext>
                  </a:extLst>
                </a:gridCol>
              </a:tblGrid>
              <a:tr h="23571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Генотип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563741"/>
                  </a:ext>
                </a:extLst>
              </a:tr>
              <a:tr h="3211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AG=16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GG=184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725420"/>
                  </a:ext>
                </a:extLst>
              </a:tr>
              <a:tr h="5792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рыбы, г.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1200,13±19,10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1172,62±52,94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2132284"/>
                  </a:ext>
                </a:extLst>
              </a:tr>
              <a:tr h="43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тела по Смиту, см.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44,32±0,24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44,27±0,67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3014481"/>
                  </a:ext>
                </a:extLst>
              </a:tr>
              <a:tr h="6423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до конца чешуйчатого покрова, см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41,17±0,23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41,09±0,64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896631"/>
                  </a:ext>
                </a:extLst>
              </a:tr>
              <a:tr h="43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головы, см.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8,37±0,05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8,21±0,12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5836698"/>
                  </a:ext>
                </a:extLst>
              </a:tr>
              <a:tr h="43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тела, см.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10,97±0,07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10,92±0,23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8955703"/>
                  </a:ext>
                </a:extLst>
              </a:tr>
              <a:tr h="43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тела, см.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4,79±0,03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4,77±0,10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475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79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53671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8664" y="1475965"/>
            <a:ext cx="9800761" cy="479183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проведенного исследования была успешно подобрана и апробирована система генотипирования радужной форели методом ПЦР в режиме реального времени с использованием зондов. Благодаря разработке инструментов, которые позволят проводить геномную селекцию для улучшения качества выращиваемых гидробионтов, можно заметно улучшить производственные показатели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аквакультуры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вариации могут быть применены в маркер-ассоциированной селекции для ведения отбора в соответствии с генотипом, в ассоциативном картировании, где устанавливается взаимосвязь генотипа и фенотипа. Данное исследование позволило разработать и апробировать тест-систему для генотипирования по нуклеотидной замене в позиции 4:28632407 A/G в гене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BMP-2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радужной форели породы Рофор. Полученные результаты могут быть использованы в геномной селекции радужной форели.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5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157601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6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2615</TotalTime>
  <Words>674</Words>
  <Application>Microsoft Office PowerPoint</Application>
  <PresentationFormat>Широкоэкранный</PresentationFormat>
  <Paragraphs>100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Times New Roman</vt:lpstr>
      <vt:lpstr>Wingdings</vt:lpstr>
      <vt:lpstr>Тема Office</vt:lpstr>
      <vt:lpstr>ВСЕРОССИЙСКИЙ НАУЧНО-ИССЛЕДОВАТЕЛЬСКИЙ ИНСТИТУТ ГЕНЕТИКИ И РАЗВЕДЕНИЯ СЕЛЬСКОХОЗЯЙСТВЕННЫХ ЖИВОТНЫХ ФИЛИАЛ ФЕДЕРАЛЬНОГО ГОСУДАРСТВЕННОГО БЮДЖЕТНОГО НАУЧНОГО УЧРЕЖДЕНИЯ «ФЕДЕРАЛЬНЫЙ ИССЛЕДОВАТЕЛЬСКИЙ ЦЕНТР ЖИВОТНОВОДСТВА – ВИЖ ИМЕНИ АКАДЕМИКА Л.К. ЭРНСТА»</vt:lpstr>
      <vt:lpstr>Инструменты геномной селекции рыб в настоящее время включают в себя:</vt:lpstr>
      <vt:lpstr>Ген Bone Morphogenetic Protein-2 (BMP-2) функции и перспективы применения: </vt:lpstr>
      <vt:lpstr>Схема исследования</vt:lpstr>
      <vt:lpstr>Результаты исследования</vt:lpstr>
      <vt:lpstr>Размерно-весовые показатели самок-производителей (n=200) радужной форели с различными генотипами SNP в гене BMP-2 </vt:lpstr>
      <vt:lpstr>Заключение</vt:lpstr>
      <vt:lpstr>Спасибо за внимание!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НАУЧНО-ИССЛЕДОВАТЕЛЬСКИЙ ИНСТИТУТ ГЕНЕТИКИ И РАЗВЕДЕНИЯ СЕЛЬСКОХОЗЯЙСТВЕННЫХ ЖИВОТНЫХ ФИЛИАЛ ФЕДЕРАЛЬНОГО ГОСУДАРСТВЕННОГО БЮДЖЕТНОГО НАУЧНОГО УЧРЕЖДЕНИЯ «ФЕДЕРАЛЬНЫЙ ИССЛЕДОВАТЕЛЬСКИЙ ЦЕНТР ЖИВОТНОВОДСТВА – ВИЖ ИМЕНИ АКАДЕМИКА Л.К. ЭРНСТА»</dc:title>
  <dc:creator>RePack by Diakov</dc:creator>
  <cp:lastModifiedBy>Yuriy</cp:lastModifiedBy>
  <cp:revision>35</cp:revision>
  <dcterms:created xsi:type="dcterms:W3CDTF">2024-05-20T08:13:39Z</dcterms:created>
  <dcterms:modified xsi:type="dcterms:W3CDTF">2025-07-09T16:18:11Z</dcterms:modified>
</cp:coreProperties>
</file>