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62" r:id="rId3"/>
    <p:sldId id="256" r:id="rId4"/>
    <p:sldId id="257" r:id="rId5"/>
    <p:sldId id="260" r:id="rId6"/>
    <p:sldId id="261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980FB-691D-4A4E-A4CF-401DE6B83DFF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37D51-4931-4F08-B122-A73F31AB2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996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37D51-4931-4F08-B122-A73F31AB2F7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821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37D51-4931-4F08-B122-A73F31AB2F7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20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5430" y="1441946"/>
            <a:ext cx="7715855" cy="2016224"/>
          </a:xfrm>
        </p:spPr>
        <p:txBody>
          <a:bodyPr>
            <a:noAutofit/>
          </a:bodyPr>
          <a:lstStyle/>
          <a:p>
            <a:r>
              <a:rPr lang="ru-RU" sz="2000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 – филиал Федерального государственного бюджетного научного учреждения «Федеральный исследовательский центр животноводства — ВИЖ имени академика Л. К. Эрнста»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70662" y="4920766"/>
            <a:ext cx="7411762" cy="495288"/>
          </a:xfrm>
        </p:spPr>
        <p:txBody>
          <a:bodyPr>
            <a:noAutofit/>
          </a:bodyPr>
          <a:lstStyle/>
          <a:p>
            <a:r>
              <a:rPr lang="ru-RU" sz="2000" dirty="0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Старший научный сотрудник ВНИИГРЖ, к.б.н. </a:t>
            </a:r>
            <a:r>
              <a:rPr lang="ru-RU" sz="2000" b="1" dirty="0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Перинек О.Ю.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E64912-E968-4CBF-AD61-302465615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9" y="1471353"/>
            <a:ext cx="1232332" cy="10966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E75BBD-D105-4F65-AD63-27341F1C0F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r="83929"/>
          <a:stretch/>
        </p:blipFill>
        <p:spPr>
          <a:xfrm>
            <a:off x="8051815" y="1471353"/>
            <a:ext cx="1002416" cy="9814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947" y="3645891"/>
            <a:ext cx="9031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Концентрация стероидных гормонов в плазме крови и их распределение в белке и желтке яиц кур мясо-яичной и яичной пород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80" y="6087737"/>
            <a:ext cx="5948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 w="0"/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ВНИИГРЖ, г. Санкт-Петербург, п. Тярлево</a:t>
            </a:r>
          </a:p>
          <a:p>
            <a:pPr algn="ctr"/>
            <a:r>
              <a:rPr lang="ru-RU" dirty="0">
                <a:ln w="0"/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10-11</a:t>
            </a:r>
            <a:r>
              <a:rPr lang="en-US" dirty="0">
                <a:ln w="0"/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n w="0"/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июня 2025 г.</a:t>
            </a:r>
            <a:endParaRPr lang="ru-RU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0ED37-FFE1-6D63-920C-3E40F02B9A6D}"/>
              </a:ext>
            </a:extLst>
          </p:cNvPr>
          <p:cNvSpPr txBox="1"/>
          <p:nvPr/>
        </p:nvSpPr>
        <p:spPr>
          <a:xfrm>
            <a:off x="67052" y="123932"/>
            <a:ext cx="90311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научно-практическая конференция,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посвященная </a:t>
            </a:r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85-летию ВНИИГРЖ: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«Современные технологии в генетике, селекции и воспроизводстве сельскохозяйственных животных»</a:t>
            </a:r>
          </a:p>
        </p:txBody>
      </p:sp>
    </p:spTree>
    <p:extLst>
      <p:ext uri="{BB962C8B-B14F-4D97-AF65-F5344CB8AC3E}">
        <p14:creationId xmlns:p14="http://schemas.microsoft.com/office/powerpoint/2010/main" val="222287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88E67E-A7CF-A112-7E6C-F42620E7188C}"/>
              </a:ext>
            </a:extLst>
          </p:cNvPr>
          <p:cNvSpPr txBox="1"/>
          <p:nvPr/>
        </p:nvSpPr>
        <p:spPr>
          <a:xfrm>
            <a:off x="164907" y="0"/>
            <a:ext cx="88961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Материнские половые стероиды в яйце оказывают потенциально значительное влияние на развитие потомства, но во многих исследовательских работах изучается концентрация аккумулированных гормонов только в яичном желтке, не учитывается яичный белок. Таким образом,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целью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данного исследования было изучение содержания стероидных гормонов (эстрадиола и тестостерона) в плазме крови, желтке и белке яиц кур в зависимости от направления продуктивности и массы яичного желтка.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002FB0-6761-9508-8B53-FEDEF60B746B}"/>
              </a:ext>
            </a:extLst>
          </p:cNvPr>
          <p:cNvSpPr txBox="1"/>
          <p:nvPr/>
        </p:nvSpPr>
        <p:spPr>
          <a:xfrm>
            <a:off x="82895" y="1754326"/>
            <a:ext cx="889457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проведены с использованием поголовья кур комбинированной и яичной продуктивности (пород пушкинская и русская белая соответственно), содержащихся в ЦКП ВНИИГРЖ «Генетическая коллекция редких и исчезающих пород кур» [19] в индивидуальных клетках, при принятой в хозяйстве системам кормления и содержания.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кур пород пушкинская и русская белая в 42-недельном возрасте (93 гол., 284 шт. яиц и 90 гол., 279 шт. яиц соответственно) проводили качественную оценку яиц: масса яиц (г), желтка (г), белка (г), скорлупы (г), с помощью системы для оценки качества яйца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EggQuality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3.0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Brӧring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(Германия). Далее по полученным данным качественной оценки яиц кур сформировали 2 исследуемые группы в количестве 14 голов – в пушкинской породе и 13 голов – в русской белой. В каждой группе в зависимости от массы яичного желтка кур распределили: 1)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-0,5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≤18,5 г в пушкинской породе (7 гол.) и ≤14,9 г – в русской белой (6 гол.); 2)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+0,5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≥19,7 г (7 гол.) и ≥16,1 г (7 гол.) соответственно.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Концентрации тестостерона и эстрадиола в плазме крови, в желтке и белке яиц кур измеряли методом иммуноферментного анализа с использованием планшетного анализатора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FlexA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-200 (Китай).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в плазме крови, желтке и белке яиц кур тестостерона и эстрадиола применяли наборы фирмы Хема (Россия).</a:t>
            </a:r>
          </a:p>
          <a:p>
            <a:pPr indent="45720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32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7BA4F4-BDE0-1B28-179E-DBD34CC643F5}"/>
              </a:ext>
            </a:extLst>
          </p:cNvPr>
          <p:cNvSpPr txBox="1"/>
          <p:nvPr/>
        </p:nvSpPr>
        <p:spPr>
          <a:xfrm>
            <a:off x="179512" y="116632"/>
            <a:ext cx="878497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cs typeface="Times New Roman" panose="02020603050405020304" pitchFamily="18" charset="0"/>
              </a:rPr>
              <a:t>Таблица 1. Концентрация гормонов в плазме крови кур, в желтке и белке яиц кур пород пушкинская и русская белая (</a:t>
            </a:r>
            <a:r>
              <a:rPr lang="ru-RU" sz="1700" b="1" dirty="0" err="1">
                <a:cs typeface="Times New Roman" panose="02020603050405020304" pitchFamily="18" charset="0"/>
              </a:rPr>
              <a:t>Mean±SEM</a:t>
            </a:r>
            <a:r>
              <a:rPr lang="ru-RU" sz="1700" b="1" dirty="0">
                <a:cs typeface="Times New Roman" panose="02020603050405020304" pitchFamily="18" charset="0"/>
              </a:rPr>
              <a:t>, </a:t>
            </a:r>
            <a:r>
              <a:rPr lang="ru-RU" sz="1700" b="1" dirty="0" err="1">
                <a:cs typeface="Times New Roman" panose="02020603050405020304" pitchFamily="18" charset="0"/>
              </a:rPr>
              <a:t>нг</a:t>
            </a:r>
            <a:r>
              <a:rPr lang="ru-RU" sz="1700" b="1" dirty="0">
                <a:cs typeface="Times New Roman" panose="02020603050405020304" pitchFamily="18" charset="0"/>
              </a:rPr>
              <a:t>/мл)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AB750FF-DE84-A4B9-2160-0AD6A9CB9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545255"/>
              </p:ext>
            </p:extLst>
          </p:nvPr>
        </p:nvGraphicFramePr>
        <p:xfrm>
          <a:off x="323528" y="805065"/>
          <a:ext cx="8640960" cy="5040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5719">
                  <a:extLst>
                    <a:ext uri="{9D8B030D-6E8A-4147-A177-3AD203B41FA5}">
                      <a16:colId xmlns:a16="http://schemas.microsoft.com/office/drawing/2014/main" val="798761248"/>
                    </a:ext>
                  </a:extLst>
                </a:gridCol>
                <a:gridCol w="2165719">
                  <a:extLst>
                    <a:ext uri="{9D8B030D-6E8A-4147-A177-3AD203B41FA5}">
                      <a16:colId xmlns:a16="http://schemas.microsoft.com/office/drawing/2014/main" val="3696458277"/>
                    </a:ext>
                  </a:extLst>
                </a:gridCol>
                <a:gridCol w="2165719">
                  <a:extLst>
                    <a:ext uri="{9D8B030D-6E8A-4147-A177-3AD203B41FA5}">
                      <a16:colId xmlns:a16="http://schemas.microsoft.com/office/drawing/2014/main" val="929004083"/>
                    </a:ext>
                  </a:extLst>
                </a:gridCol>
                <a:gridCol w="2143803">
                  <a:extLst>
                    <a:ext uri="{9D8B030D-6E8A-4147-A177-3AD203B41FA5}">
                      <a16:colId xmlns:a16="http://schemas.microsoft.com/office/drawing/2014/main" val="2956940949"/>
                    </a:ext>
                  </a:extLst>
                </a:gridCol>
              </a:tblGrid>
              <a:tr h="328876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Показатели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Порода кур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004498"/>
                  </a:ext>
                </a:extLst>
              </a:tr>
              <a:tr h="83622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Пушкинская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(</a:t>
                      </a:r>
                      <a:r>
                        <a:rPr lang="en-US" sz="1600" kern="100" dirty="0">
                          <a:effectLst/>
                        </a:rPr>
                        <a:t>n</a:t>
                      </a:r>
                      <a:r>
                        <a:rPr lang="ru-RU" sz="1600" kern="100" dirty="0">
                          <a:effectLst/>
                        </a:rPr>
                        <a:t> = 14 гол., 44 обр.)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Русская белая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(</a:t>
                      </a:r>
                      <a:r>
                        <a:rPr lang="en-US" sz="1600" kern="100" dirty="0">
                          <a:effectLst/>
                        </a:rPr>
                        <a:t>n</a:t>
                      </a:r>
                      <a:r>
                        <a:rPr lang="ru-RU" sz="1600" kern="100" dirty="0">
                          <a:effectLst/>
                        </a:rPr>
                        <a:t> = 13 гол., 39 обр.)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8639646"/>
                  </a:ext>
                </a:extLst>
              </a:tr>
              <a:tr h="32295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Масса яйца, г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65,4±0,4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54,7±0,3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9146537"/>
                  </a:ext>
                </a:extLst>
              </a:tr>
              <a:tr h="32295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желтка, г (доля в яйце, %)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19,1±0,2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a,b</a:t>
                      </a:r>
                      <a:r>
                        <a:rPr lang="ru-RU" sz="1600" kern="100" dirty="0">
                          <a:effectLst/>
                        </a:rPr>
                        <a:t> (29,2±0,3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r>
                        <a:rPr lang="ru-RU" sz="1600" kern="100" dirty="0">
                          <a:effectLst/>
                        </a:rPr>
                        <a:t>)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15,4±0,2</a:t>
                      </a:r>
                      <a:r>
                        <a:rPr lang="en-US" sz="1600" kern="100" baseline="30000">
                          <a:effectLst/>
                        </a:rPr>
                        <a:t> a,b</a:t>
                      </a:r>
                      <a:r>
                        <a:rPr lang="ru-RU" sz="1600" kern="100">
                          <a:effectLst/>
                        </a:rPr>
                        <a:t> (28,2±0,4</a:t>
                      </a:r>
                      <a:r>
                        <a:rPr lang="en-US" sz="1600" kern="100" baseline="30000">
                          <a:effectLst/>
                        </a:rPr>
                        <a:t> e,f</a:t>
                      </a:r>
                      <a:r>
                        <a:rPr lang="ru-RU" sz="1600" kern="100">
                          <a:effectLst/>
                        </a:rPr>
                        <a:t>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5896969"/>
                  </a:ext>
                </a:extLst>
              </a:tr>
              <a:tr h="32295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белка, г (доля в яйце, %)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39,2±0,3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a,b</a:t>
                      </a:r>
                      <a:r>
                        <a:rPr lang="ru-RU" sz="1600" kern="100" dirty="0">
                          <a:effectLst/>
                        </a:rPr>
                        <a:t> (59,9±0,3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r>
                        <a:rPr lang="ru-RU" sz="1600" kern="100" dirty="0">
                          <a:effectLst/>
                        </a:rPr>
                        <a:t>)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33,4±0,3</a:t>
                      </a:r>
                      <a:r>
                        <a:rPr lang="en-US" sz="1600" kern="100" baseline="30000">
                          <a:effectLst/>
                        </a:rPr>
                        <a:t> a,b</a:t>
                      </a:r>
                      <a:r>
                        <a:rPr lang="ru-RU" sz="1600" kern="100">
                          <a:effectLst/>
                        </a:rPr>
                        <a:t> (61,0±0,4</a:t>
                      </a:r>
                      <a:r>
                        <a:rPr lang="en-US" sz="1600" kern="100" baseline="30000">
                          <a:effectLst/>
                        </a:rPr>
                        <a:t> e,f</a:t>
                      </a:r>
                      <a:r>
                        <a:rPr lang="ru-RU" sz="1600" kern="100">
                          <a:effectLst/>
                        </a:rPr>
                        <a:t>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8419611"/>
                  </a:ext>
                </a:extLst>
              </a:tr>
              <a:tr h="32295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скорлупы, г (доля в яйце, %)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7,1±0,07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a,b</a:t>
                      </a:r>
                      <a:r>
                        <a:rPr lang="ru-RU" sz="1600" kern="100" dirty="0">
                          <a:effectLst/>
                        </a:rPr>
                        <a:t> (10,9±0,1)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5,9±0,05</a:t>
                      </a:r>
                      <a:r>
                        <a:rPr lang="en-US" sz="1600" kern="100" baseline="30000">
                          <a:effectLst/>
                        </a:rPr>
                        <a:t> a,b</a:t>
                      </a:r>
                      <a:r>
                        <a:rPr lang="ru-RU" sz="1600" kern="100">
                          <a:effectLst/>
                        </a:rPr>
                        <a:t> (10,7±0,08)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3161628"/>
                  </a:ext>
                </a:extLst>
              </a:tr>
              <a:tr h="32295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Концентрация эстрадиола, нг/мл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плазма крови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0,31±0,03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0,22±0,02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5161900"/>
                  </a:ext>
                </a:extLst>
              </a:tr>
              <a:tr h="322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желток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0,45±0,02 </a:t>
                      </a:r>
                      <a:r>
                        <a:rPr lang="en-US" sz="1600" kern="100" baseline="30000" dirty="0" err="1">
                          <a:effectLst/>
                        </a:rPr>
                        <a:t>c,d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0,37±0,02</a:t>
                      </a:r>
                      <a:r>
                        <a:rPr lang="en-US" sz="1600" kern="100" baseline="30000">
                          <a:effectLst/>
                        </a:rPr>
                        <a:t> c,d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2436956"/>
                  </a:ext>
                </a:extLst>
              </a:tr>
              <a:tr h="322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белок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0,50±0,02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0,56±0,03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2824900"/>
                  </a:ext>
                </a:extLst>
              </a:tr>
              <a:tr h="32295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Концентрация тестостерона, </a:t>
                      </a:r>
                      <a:r>
                        <a:rPr lang="ru-RU" sz="1600" kern="100" dirty="0" err="1">
                          <a:effectLst/>
                        </a:rPr>
                        <a:t>нг</a:t>
                      </a:r>
                      <a:r>
                        <a:rPr lang="ru-RU" sz="1600" kern="100" dirty="0">
                          <a:effectLst/>
                        </a:rPr>
                        <a:t>/мл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плазма крови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0,29±0,07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0,21±0,05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4638088"/>
                  </a:ext>
                </a:extLst>
              </a:tr>
              <a:tr h="322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желток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0,54±0,02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a,b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0,41±0,02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a,b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3279426"/>
                  </a:ext>
                </a:extLst>
              </a:tr>
              <a:tr h="322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белок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2,10±0,11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a,b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2,53±0,06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a,b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7676766"/>
                  </a:ext>
                </a:extLst>
              </a:tr>
              <a:tr h="32295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Соотношение </a:t>
                      </a:r>
                      <a:r>
                        <a:rPr lang="en-US" sz="1600" kern="100">
                          <a:effectLst/>
                        </a:rPr>
                        <a:t>E</a:t>
                      </a:r>
                      <a:r>
                        <a:rPr lang="ru-RU" sz="1600" kern="100" baseline="-25000">
                          <a:effectLst/>
                        </a:rPr>
                        <a:t>2</a:t>
                      </a:r>
                      <a:r>
                        <a:rPr lang="ru-RU" sz="1600" kern="100">
                          <a:effectLst/>
                        </a:rPr>
                        <a:t>/Т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в желтке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0,87±0,04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0,96±0,06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1683849"/>
                  </a:ext>
                </a:extLst>
              </a:tr>
              <a:tr h="322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в белке яйца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0,27±0,02</a:t>
                      </a:r>
                      <a:r>
                        <a:rPr lang="en-US" sz="1600" kern="100" baseline="30000">
                          <a:effectLst/>
                        </a:rPr>
                        <a:t> e,f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0,22±0,01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487587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0454725-0F4E-1149-8994-3A9935AFE9C8}"/>
              </a:ext>
            </a:extLst>
          </p:cNvPr>
          <p:cNvSpPr txBox="1"/>
          <p:nvPr/>
        </p:nvSpPr>
        <p:spPr>
          <a:xfrm>
            <a:off x="323528" y="5918501"/>
            <a:ext cx="4572000" cy="311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Примечание.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&lt;0,001;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&lt;0,01;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 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&lt;0,05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448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D4892D-7FEB-B38A-6188-775C92D15B08}"/>
              </a:ext>
            </a:extLst>
          </p:cNvPr>
          <p:cNvSpPr txBox="1"/>
          <p:nvPr/>
        </p:nvSpPr>
        <p:spPr>
          <a:xfrm>
            <a:off x="179512" y="39757"/>
            <a:ext cx="878497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cs typeface="Times New Roman" panose="02020603050405020304" pitchFamily="18" charset="0"/>
              </a:rPr>
              <a:t>Таблица 2. Концентрация гормонов в плазме крови кур, в желтке и белке яиц кур пород пушкинская и русская белая с разной массой желтка в яйце (</a:t>
            </a:r>
            <a:r>
              <a:rPr lang="ru-RU" sz="1700" b="1" dirty="0" err="1">
                <a:cs typeface="Times New Roman" panose="02020603050405020304" pitchFamily="18" charset="0"/>
              </a:rPr>
              <a:t>Mean±SEM</a:t>
            </a:r>
            <a:r>
              <a:rPr lang="ru-RU" sz="1700" b="1" dirty="0">
                <a:cs typeface="Times New Roman" panose="02020603050405020304" pitchFamily="18" charset="0"/>
              </a:rPr>
              <a:t>, </a:t>
            </a:r>
            <a:r>
              <a:rPr lang="ru-RU" sz="1700" b="1" dirty="0" err="1">
                <a:cs typeface="Times New Roman" panose="02020603050405020304" pitchFamily="18" charset="0"/>
              </a:rPr>
              <a:t>нг</a:t>
            </a:r>
            <a:r>
              <a:rPr lang="ru-RU" sz="1700" b="1" dirty="0">
                <a:cs typeface="Times New Roman" panose="02020603050405020304" pitchFamily="18" charset="0"/>
              </a:rPr>
              <a:t>/мл)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101877C-BC5D-73FA-6DA9-26BB491862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381959"/>
              </p:ext>
            </p:extLst>
          </p:nvPr>
        </p:nvGraphicFramePr>
        <p:xfrm>
          <a:off x="179512" y="706489"/>
          <a:ext cx="8784976" cy="55986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3872">
                  <a:extLst>
                    <a:ext uri="{9D8B030D-6E8A-4147-A177-3AD203B41FA5}">
                      <a16:colId xmlns:a16="http://schemas.microsoft.com/office/drawing/2014/main" val="2691082497"/>
                    </a:ext>
                  </a:extLst>
                </a:gridCol>
                <a:gridCol w="1463872">
                  <a:extLst>
                    <a:ext uri="{9D8B030D-6E8A-4147-A177-3AD203B41FA5}">
                      <a16:colId xmlns:a16="http://schemas.microsoft.com/office/drawing/2014/main" val="4140525337"/>
                    </a:ext>
                  </a:extLst>
                </a:gridCol>
                <a:gridCol w="1463872">
                  <a:extLst>
                    <a:ext uri="{9D8B030D-6E8A-4147-A177-3AD203B41FA5}">
                      <a16:colId xmlns:a16="http://schemas.microsoft.com/office/drawing/2014/main" val="2074722856"/>
                    </a:ext>
                  </a:extLst>
                </a:gridCol>
                <a:gridCol w="1463872">
                  <a:extLst>
                    <a:ext uri="{9D8B030D-6E8A-4147-A177-3AD203B41FA5}">
                      <a16:colId xmlns:a16="http://schemas.microsoft.com/office/drawing/2014/main" val="4073602994"/>
                    </a:ext>
                  </a:extLst>
                </a:gridCol>
                <a:gridCol w="1464744">
                  <a:extLst>
                    <a:ext uri="{9D8B030D-6E8A-4147-A177-3AD203B41FA5}">
                      <a16:colId xmlns:a16="http://schemas.microsoft.com/office/drawing/2014/main" val="2330369192"/>
                    </a:ext>
                  </a:extLst>
                </a:gridCol>
                <a:gridCol w="1464744">
                  <a:extLst>
                    <a:ext uri="{9D8B030D-6E8A-4147-A177-3AD203B41FA5}">
                      <a16:colId xmlns:a16="http://schemas.microsoft.com/office/drawing/2014/main" val="522545484"/>
                    </a:ext>
                  </a:extLst>
                </a:gridCol>
              </a:tblGrid>
              <a:tr h="473139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Показатели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Пушкинская порода кур с массой желтка яиц: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Русская белая порода кур с массой желтка яиц: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704820"/>
                  </a:ext>
                </a:extLst>
              </a:tr>
              <a:tr h="96621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</a:rPr>
                        <a:t>M</a:t>
                      </a:r>
                      <a:r>
                        <a:rPr lang="ru-RU" sz="1600" kern="100" dirty="0">
                          <a:effectLst/>
                        </a:rPr>
                        <a:t>+0,5</a:t>
                      </a:r>
                      <a:r>
                        <a:rPr lang="en-US" sz="1600" kern="100" dirty="0">
                          <a:effectLst/>
                        </a:rPr>
                        <a:t>σ </a:t>
                      </a:r>
                      <a:endParaRPr lang="ru-RU" sz="1600" kern="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(</a:t>
                      </a:r>
                      <a:r>
                        <a:rPr lang="en-US" sz="1600" kern="100" dirty="0">
                          <a:effectLst/>
                        </a:rPr>
                        <a:t>n</a:t>
                      </a:r>
                      <a:r>
                        <a:rPr lang="ru-RU" sz="1600" kern="100" dirty="0">
                          <a:effectLst/>
                        </a:rPr>
                        <a:t> = 7 гол.,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22 обр.)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M</a:t>
                      </a:r>
                      <a:r>
                        <a:rPr lang="ru-RU" sz="1600" kern="100">
                          <a:effectLst/>
                        </a:rPr>
                        <a:t>-0,5</a:t>
                      </a:r>
                      <a:r>
                        <a:rPr lang="en-US" sz="1600" kern="100">
                          <a:effectLst/>
                        </a:rPr>
                        <a:t>σ</a:t>
                      </a:r>
                      <a:endParaRPr lang="ru-RU" sz="1600" kern="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(</a:t>
                      </a:r>
                      <a:r>
                        <a:rPr lang="en-US" sz="1600" kern="100">
                          <a:effectLst/>
                        </a:rPr>
                        <a:t>n</a:t>
                      </a:r>
                      <a:r>
                        <a:rPr lang="ru-RU" sz="1600" kern="100">
                          <a:effectLst/>
                        </a:rPr>
                        <a:t> = 7 гол.,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22 обр.)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M</a:t>
                      </a:r>
                      <a:r>
                        <a:rPr lang="ru-RU" sz="1600" kern="100">
                          <a:effectLst/>
                        </a:rPr>
                        <a:t>+0,5</a:t>
                      </a:r>
                      <a:r>
                        <a:rPr lang="en-US" sz="1600" kern="100">
                          <a:effectLst/>
                        </a:rPr>
                        <a:t>σ</a:t>
                      </a:r>
                      <a:endParaRPr lang="ru-RU" sz="1600" kern="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(</a:t>
                      </a:r>
                      <a:r>
                        <a:rPr lang="en-US" sz="1600" kern="100">
                          <a:effectLst/>
                        </a:rPr>
                        <a:t>n</a:t>
                      </a:r>
                      <a:r>
                        <a:rPr lang="ru-RU" sz="1600" kern="100">
                          <a:effectLst/>
                        </a:rPr>
                        <a:t> = 7 гол.,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21 обр.)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M</a:t>
                      </a:r>
                      <a:r>
                        <a:rPr lang="ru-RU" sz="1600" kern="100">
                          <a:effectLst/>
                        </a:rPr>
                        <a:t>-0,5</a:t>
                      </a:r>
                      <a:r>
                        <a:rPr lang="en-US" sz="1600" kern="100">
                          <a:effectLst/>
                        </a:rPr>
                        <a:t>σ</a:t>
                      </a:r>
                      <a:endParaRPr lang="ru-RU" sz="1600" kern="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(</a:t>
                      </a:r>
                      <a:r>
                        <a:rPr lang="en-US" sz="1600" kern="100">
                          <a:effectLst/>
                        </a:rPr>
                        <a:t>n</a:t>
                      </a:r>
                      <a:r>
                        <a:rPr lang="ru-RU" sz="1600" kern="100">
                          <a:effectLst/>
                        </a:rPr>
                        <a:t> = 6 гол.,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18 обр.)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2853745"/>
                  </a:ext>
                </a:extLst>
              </a:tr>
              <a:tr h="231232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яйца, г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65,4±0,4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65,5±0,6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54,2±0,4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55,3±0,5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2130826"/>
                  </a:ext>
                </a:extLst>
              </a:tr>
              <a:tr h="231232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желтка, г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20,3±0,2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a,b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17,9±0,2</a:t>
                      </a:r>
                      <a:r>
                        <a:rPr lang="en-US" sz="1600" kern="100" baseline="30000">
                          <a:effectLst/>
                        </a:rPr>
                        <a:t> a,b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16,4±0,1</a:t>
                      </a:r>
                      <a:r>
                        <a:rPr lang="en-US" sz="1600" kern="100" baseline="30000">
                          <a:effectLst/>
                        </a:rPr>
                        <a:t> a,b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14,3±0,2</a:t>
                      </a:r>
                      <a:r>
                        <a:rPr lang="en-US" sz="1600" kern="100" baseline="30000">
                          <a:effectLst/>
                        </a:rPr>
                        <a:t> a,b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0989807"/>
                  </a:ext>
                </a:extLst>
              </a:tr>
              <a:tr h="231232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белка, г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38,1±0,3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a,b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40,3±0,4</a:t>
                      </a:r>
                      <a:r>
                        <a:rPr lang="en-US" sz="1600" kern="100" baseline="30000">
                          <a:effectLst/>
                        </a:rPr>
                        <a:t> a,b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31,9±0,3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35,1±0,3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4624112"/>
                  </a:ext>
                </a:extLst>
              </a:tr>
              <a:tr h="231232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скорлупы, г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7,0±0,1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7,3±0,1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5,9±0,06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5,9±0,08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8073489"/>
                  </a:ext>
                </a:extLst>
              </a:tr>
              <a:tr h="473139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Концентрация эстрадиола, нг/мл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плазма крови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0,32±0,04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0,30±0,04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0,21±0,03 </a:t>
                      </a:r>
                      <a:r>
                        <a:rPr lang="en-US" sz="1600" kern="100" baseline="30000">
                          <a:effectLst/>
                        </a:rPr>
                        <a:t>e,f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0,27±0,04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44731"/>
                  </a:ext>
                </a:extLst>
              </a:tr>
              <a:tr h="2312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желток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0,44±0,03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0,47±0,0</a:t>
                      </a:r>
                      <a:r>
                        <a:rPr lang="en-US" sz="1600" kern="100">
                          <a:effectLst/>
                        </a:rPr>
                        <a:t>3 </a:t>
                      </a:r>
                      <a:r>
                        <a:rPr lang="en-US" sz="1600" kern="100" baseline="30000">
                          <a:effectLst/>
                        </a:rPr>
                        <a:t>e,f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0,38±0,03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0,36±0,04 </a:t>
                      </a:r>
                      <a:r>
                        <a:rPr lang="en-US" sz="1600" kern="100" baseline="30000">
                          <a:effectLst/>
                        </a:rPr>
                        <a:t>e,f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1121637"/>
                  </a:ext>
                </a:extLst>
              </a:tr>
              <a:tr h="2525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белок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0,52±0,03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0,49±0,03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0,60±0,04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0,51±0,04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3621151"/>
                  </a:ext>
                </a:extLst>
              </a:tr>
              <a:tr h="473139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Концентрация тестостерона, нг/мл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плазма крови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0,28±0,02 </a:t>
                      </a:r>
                      <a:r>
                        <a:rPr lang="en-US" sz="1600" kern="100" baseline="30000">
                          <a:effectLst/>
                        </a:rPr>
                        <a:t>a,b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0,31±0,05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0,10±0,02 </a:t>
                      </a:r>
                      <a:r>
                        <a:rPr lang="en-US" sz="1600" kern="100" baseline="30000">
                          <a:effectLst/>
                        </a:rPr>
                        <a:t>a,b</a:t>
                      </a:r>
                      <a:r>
                        <a:rPr lang="ru-RU" sz="1600" kern="100" baseline="30000">
                          <a:effectLst/>
                        </a:rPr>
                        <a:t>;</a:t>
                      </a:r>
                      <a:r>
                        <a:rPr lang="en-US" sz="1600" kern="100" baseline="30000">
                          <a:effectLst/>
                        </a:rPr>
                        <a:t> e,f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0,36±0,11</a:t>
                      </a:r>
                      <a:r>
                        <a:rPr lang="ru-RU" sz="1600" kern="100" baseline="30000">
                          <a:effectLst/>
                        </a:rPr>
                        <a:t> </a:t>
                      </a:r>
                      <a:r>
                        <a:rPr lang="en-US" sz="1600" kern="100" baseline="30000">
                          <a:effectLst/>
                        </a:rPr>
                        <a:t>e,f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8074625"/>
                  </a:ext>
                </a:extLst>
              </a:tr>
              <a:tr h="473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желток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0,54±0,04 </a:t>
                      </a:r>
                      <a:r>
                        <a:rPr lang="en-US" sz="1600" kern="100" baseline="30000">
                          <a:effectLst/>
                        </a:rPr>
                        <a:t>a,b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0,54±0,03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0,35±0,02 </a:t>
                      </a:r>
                      <a:r>
                        <a:rPr lang="en-US" sz="1600" kern="100" baseline="30000">
                          <a:effectLst/>
                        </a:rPr>
                        <a:t>a,b</a:t>
                      </a:r>
                      <a:r>
                        <a:rPr lang="ru-RU" sz="1600" kern="100" baseline="30000">
                          <a:effectLst/>
                        </a:rPr>
                        <a:t>; </a:t>
                      </a:r>
                      <a:r>
                        <a:rPr lang="en-US" sz="1600" kern="100" baseline="30000">
                          <a:effectLst/>
                        </a:rPr>
                        <a:t>c,d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0,48±0,04 </a:t>
                      </a:r>
                      <a:r>
                        <a:rPr lang="en-US" sz="1600" kern="100" baseline="30000">
                          <a:effectLst/>
                        </a:rPr>
                        <a:t>c,d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0618560"/>
                  </a:ext>
                </a:extLst>
              </a:tr>
              <a:tr h="2312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белок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1,98±0,16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2,24±0,14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2,49±0,09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2,59±0,08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9989619"/>
                  </a:ext>
                </a:extLst>
              </a:tr>
              <a:tr h="47313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Соотношение </a:t>
                      </a:r>
                      <a:r>
                        <a:rPr lang="en-US" sz="1600" kern="100">
                          <a:effectLst/>
                        </a:rPr>
                        <a:t>E</a:t>
                      </a:r>
                      <a:r>
                        <a:rPr lang="ru-RU" sz="1600" kern="100" baseline="-25000">
                          <a:effectLst/>
                        </a:rPr>
                        <a:t>2</a:t>
                      </a:r>
                      <a:r>
                        <a:rPr lang="ru-RU" sz="1600" kern="100">
                          <a:effectLst/>
                        </a:rPr>
                        <a:t>/Т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в желтке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0,83±0,04 </a:t>
                      </a:r>
                      <a:r>
                        <a:rPr lang="en-US" sz="1600" kern="100" baseline="30000">
                          <a:effectLst/>
                        </a:rPr>
                        <a:t>e,f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0,91±0,07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1,12±0,09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r>
                        <a:rPr lang="ru-RU" sz="1600" kern="100" baseline="30000" dirty="0">
                          <a:effectLst/>
                        </a:rPr>
                        <a:t>;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c,d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0,77±0,07 </a:t>
                      </a:r>
                      <a:r>
                        <a:rPr lang="en-US" sz="1600" kern="100" baseline="30000">
                          <a:effectLst/>
                        </a:rPr>
                        <a:t>c,d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5116869"/>
                  </a:ext>
                </a:extLst>
              </a:tr>
              <a:tr h="473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в белке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0,30±0,03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0,24±0,02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0,25±0,02</a:t>
                      </a:r>
                      <a:r>
                        <a:rPr lang="ru-RU" sz="1600" kern="100" baseline="30000">
                          <a:effectLst/>
                        </a:rPr>
                        <a:t> </a:t>
                      </a:r>
                      <a:r>
                        <a:rPr lang="en-US" sz="1600" kern="100" baseline="30000">
                          <a:effectLst/>
                        </a:rPr>
                        <a:t>c,d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0,19±0,01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r>
                        <a:rPr lang="ru-RU" sz="1600" kern="100" baseline="30000" dirty="0">
                          <a:effectLst/>
                        </a:rPr>
                        <a:t>;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c,d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786029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9DE7E4C-D0AF-9059-B652-E59C0A04218C}"/>
              </a:ext>
            </a:extLst>
          </p:cNvPr>
          <p:cNvSpPr txBox="1"/>
          <p:nvPr/>
        </p:nvSpPr>
        <p:spPr>
          <a:xfrm>
            <a:off x="179512" y="6356317"/>
            <a:ext cx="4572000" cy="311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Примечание.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&lt;0,001;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&lt;0,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1;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 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&lt;0,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05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171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5B3FCF-3048-BFF2-C5FE-45A29244CDA9}"/>
              </a:ext>
            </a:extLst>
          </p:cNvPr>
          <p:cNvSpPr txBox="1"/>
          <p:nvPr/>
        </p:nvSpPr>
        <p:spPr>
          <a:xfrm>
            <a:off x="35505" y="44388"/>
            <a:ext cx="9144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/>
              <a:t>Таблица 3. Фактическое содержание гормонов (E2 и Т) в желтке и белке яиц кур пород пушкинская и русская белая с разной массой желтка в яйце (</a:t>
            </a:r>
            <a:r>
              <a:rPr lang="ru-RU" sz="1700" b="1" dirty="0" err="1"/>
              <a:t>Mean±SEM</a:t>
            </a:r>
            <a:r>
              <a:rPr lang="ru-RU" sz="1700" b="1" dirty="0"/>
              <a:t>, </a:t>
            </a:r>
            <a:r>
              <a:rPr lang="ru-RU" sz="1700" b="1" dirty="0" err="1"/>
              <a:t>нг</a:t>
            </a:r>
            <a:r>
              <a:rPr lang="ru-RU" sz="1700" b="1" dirty="0"/>
              <a:t>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8F168D3-7361-F1BA-DAC1-B85A51D62B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301365"/>
              </p:ext>
            </p:extLst>
          </p:nvPr>
        </p:nvGraphicFramePr>
        <p:xfrm>
          <a:off x="251521" y="659941"/>
          <a:ext cx="8640960" cy="5494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6758">
                  <a:extLst>
                    <a:ext uri="{9D8B030D-6E8A-4147-A177-3AD203B41FA5}">
                      <a16:colId xmlns:a16="http://schemas.microsoft.com/office/drawing/2014/main" val="1205922453"/>
                    </a:ext>
                  </a:extLst>
                </a:gridCol>
                <a:gridCol w="1416963">
                  <a:extLst>
                    <a:ext uri="{9D8B030D-6E8A-4147-A177-3AD203B41FA5}">
                      <a16:colId xmlns:a16="http://schemas.microsoft.com/office/drawing/2014/main" val="592975456"/>
                    </a:ext>
                  </a:extLst>
                </a:gridCol>
                <a:gridCol w="1399902">
                  <a:extLst>
                    <a:ext uri="{9D8B030D-6E8A-4147-A177-3AD203B41FA5}">
                      <a16:colId xmlns:a16="http://schemas.microsoft.com/office/drawing/2014/main" val="1414783922"/>
                    </a:ext>
                  </a:extLst>
                </a:gridCol>
                <a:gridCol w="1522023">
                  <a:extLst>
                    <a:ext uri="{9D8B030D-6E8A-4147-A177-3AD203B41FA5}">
                      <a16:colId xmlns:a16="http://schemas.microsoft.com/office/drawing/2014/main" val="173450234"/>
                    </a:ext>
                  </a:extLst>
                </a:gridCol>
                <a:gridCol w="1522023">
                  <a:extLst>
                    <a:ext uri="{9D8B030D-6E8A-4147-A177-3AD203B41FA5}">
                      <a16:colId xmlns:a16="http://schemas.microsoft.com/office/drawing/2014/main" val="1397137061"/>
                    </a:ext>
                  </a:extLst>
                </a:gridCol>
                <a:gridCol w="1273291">
                  <a:extLst>
                    <a:ext uri="{9D8B030D-6E8A-4147-A177-3AD203B41FA5}">
                      <a16:colId xmlns:a16="http://schemas.microsoft.com/office/drawing/2014/main" val="2597689410"/>
                    </a:ext>
                  </a:extLst>
                </a:gridCol>
              </a:tblGrid>
              <a:tr h="490688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Показатели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Пушкинская порода кур с массой желтка яиц: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Русская белая порода кур с массой желтка яиц: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930796"/>
                  </a:ext>
                </a:extLst>
              </a:tr>
              <a:tr h="1002052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</a:rPr>
                        <a:t>M</a:t>
                      </a:r>
                      <a:r>
                        <a:rPr lang="ru-RU" sz="1600" kern="100" dirty="0">
                          <a:effectLst/>
                        </a:rPr>
                        <a:t>+0,5</a:t>
                      </a:r>
                      <a:r>
                        <a:rPr lang="en-US" sz="1600" kern="100" dirty="0">
                          <a:effectLst/>
                        </a:rPr>
                        <a:t>σ </a:t>
                      </a:r>
                      <a:endParaRPr lang="ru-RU" sz="1600" kern="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(</a:t>
                      </a:r>
                      <a:r>
                        <a:rPr lang="en-US" sz="1600" kern="100" dirty="0">
                          <a:effectLst/>
                        </a:rPr>
                        <a:t>n</a:t>
                      </a:r>
                      <a:r>
                        <a:rPr lang="ru-RU" sz="1600" kern="100" dirty="0">
                          <a:effectLst/>
                        </a:rPr>
                        <a:t> = 7 гол.,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22 обр.)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M</a:t>
                      </a:r>
                      <a:r>
                        <a:rPr lang="ru-RU" sz="1600" kern="100">
                          <a:effectLst/>
                        </a:rPr>
                        <a:t>-0,5</a:t>
                      </a:r>
                      <a:r>
                        <a:rPr lang="en-US" sz="1600" kern="100">
                          <a:effectLst/>
                        </a:rPr>
                        <a:t>σ</a:t>
                      </a:r>
                      <a:endParaRPr lang="ru-RU" sz="1600" kern="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(</a:t>
                      </a:r>
                      <a:r>
                        <a:rPr lang="en-US" sz="1600" kern="100">
                          <a:effectLst/>
                        </a:rPr>
                        <a:t>n</a:t>
                      </a:r>
                      <a:r>
                        <a:rPr lang="ru-RU" sz="1600" kern="100">
                          <a:effectLst/>
                        </a:rPr>
                        <a:t> = 7 гол.,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22 обр.)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M</a:t>
                      </a:r>
                      <a:r>
                        <a:rPr lang="ru-RU" sz="1600" kern="100">
                          <a:effectLst/>
                        </a:rPr>
                        <a:t>+0,5</a:t>
                      </a:r>
                      <a:r>
                        <a:rPr lang="en-US" sz="1600" kern="100">
                          <a:effectLst/>
                        </a:rPr>
                        <a:t>σ</a:t>
                      </a:r>
                      <a:endParaRPr lang="ru-RU" sz="1600" kern="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(</a:t>
                      </a:r>
                      <a:r>
                        <a:rPr lang="en-US" sz="1600" kern="100">
                          <a:effectLst/>
                        </a:rPr>
                        <a:t>n</a:t>
                      </a:r>
                      <a:r>
                        <a:rPr lang="ru-RU" sz="1600" kern="100">
                          <a:effectLst/>
                        </a:rPr>
                        <a:t> = 7 гол.,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21 обр.)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M</a:t>
                      </a:r>
                      <a:r>
                        <a:rPr lang="ru-RU" sz="1600" kern="100">
                          <a:effectLst/>
                        </a:rPr>
                        <a:t>-0,5</a:t>
                      </a:r>
                      <a:r>
                        <a:rPr lang="en-US" sz="1600" kern="100">
                          <a:effectLst/>
                        </a:rPr>
                        <a:t>σ</a:t>
                      </a:r>
                      <a:endParaRPr lang="ru-RU" sz="1600" kern="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(</a:t>
                      </a:r>
                      <a:r>
                        <a:rPr lang="en-US" sz="1600" kern="100">
                          <a:effectLst/>
                        </a:rPr>
                        <a:t>n</a:t>
                      </a:r>
                      <a:r>
                        <a:rPr lang="ru-RU" sz="1600" kern="100">
                          <a:effectLst/>
                        </a:rPr>
                        <a:t> = 6 гол.,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18 обр.)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4586556"/>
                  </a:ext>
                </a:extLst>
              </a:tr>
              <a:tr h="239809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яйца, г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65,4±0,4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65,5±0,6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54,2±0,4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55,3±0,5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741905"/>
                  </a:ext>
                </a:extLst>
              </a:tr>
              <a:tr h="239809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желтка, г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20,3±0,2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17,9±0,2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16,4±0,1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14,3±0,2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0277824"/>
                  </a:ext>
                </a:extLst>
              </a:tr>
              <a:tr h="239809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белка, г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38,1±0,3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40,3±0,4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31,9±0,3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35,1±0,3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8262753"/>
                  </a:ext>
                </a:extLst>
              </a:tr>
              <a:tr h="239809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Масса скорлупы, г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7,0±0,1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7,3±0,1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5,9±0,06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5,9±0,08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8445013"/>
                  </a:ext>
                </a:extLst>
              </a:tr>
              <a:tr h="23980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Концентрация эстрадиола, нг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желток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9,0±0,6</a:t>
                      </a:r>
                      <a:r>
                        <a:rPr lang="en-US" sz="1600" kern="100" baseline="30000">
                          <a:effectLst/>
                        </a:rPr>
                        <a:t>a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8,2±0,5</a:t>
                      </a:r>
                      <a:r>
                        <a:rPr lang="en-US" sz="1600" kern="100" baseline="30000">
                          <a:effectLst/>
                        </a:rPr>
                        <a:t>a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6,2±0,5</a:t>
                      </a:r>
                      <a:r>
                        <a:rPr lang="en-US" sz="1600" kern="100" baseline="30000">
                          <a:effectLst/>
                        </a:rPr>
                        <a:t>a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5,1±0,6</a:t>
                      </a:r>
                      <a:r>
                        <a:rPr lang="en-US" sz="1600" kern="100" baseline="30000">
                          <a:effectLst/>
                        </a:rPr>
                        <a:t>a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2426748"/>
                  </a:ext>
                </a:extLst>
              </a:tr>
              <a:tr h="752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белок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19,6±1,1</a:t>
                      </a:r>
                      <a:r>
                        <a:rPr lang="en-US" sz="1600" kern="100" baseline="30000">
                          <a:effectLst/>
                        </a:rPr>
                        <a:t>b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19,7±1,1</a:t>
                      </a:r>
                      <a:r>
                        <a:rPr lang="en-US" sz="1600" kern="100" baseline="30000" dirty="0">
                          <a:effectLst/>
                        </a:rPr>
                        <a:t>b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19,0±1,1</a:t>
                      </a:r>
                      <a:r>
                        <a:rPr lang="en-US" sz="1600" kern="100" baseline="30000">
                          <a:effectLst/>
                        </a:rPr>
                        <a:t>b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17,8±1,4</a:t>
                      </a:r>
                      <a:r>
                        <a:rPr lang="en-US" sz="1600" kern="100" baseline="30000">
                          <a:effectLst/>
                        </a:rPr>
                        <a:t>b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2488049"/>
                  </a:ext>
                </a:extLst>
              </a:tr>
              <a:tr h="23980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Концентрация тестостерона, нг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желток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11,0±0,7</a:t>
                      </a:r>
                      <a:r>
                        <a:rPr lang="en-US" sz="1600" kern="100" baseline="30000">
                          <a:effectLst/>
                        </a:rPr>
                        <a:t>a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9,6±0,5</a:t>
                      </a:r>
                      <a:r>
                        <a:rPr lang="en-US" sz="1600" kern="100" baseline="30000" dirty="0">
                          <a:effectLst/>
                        </a:rPr>
                        <a:t>a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5,8±0,4</a:t>
                      </a:r>
                      <a:r>
                        <a:rPr lang="en-US" sz="1600" kern="100" baseline="30000">
                          <a:effectLst/>
                        </a:rPr>
                        <a:t>a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6,7±0,5</a:t>
                      </a:r>
                      <a:r>
                        <a:rPr lang="en-US" sz="1600" kern="100" baseline="30000">
                          <a:effectLst/>
                        </a:rPr>
                        <a:t>a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9869639"/>
                  </a:ext>
                </a:extLst>
              </a:tr>
              <a:tr h="752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белок яйца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74,7±5,6</a:t>
                      </a:r>
                      <a:r>
                        <a:rPr lang="en-US" sz="1600" kern="100" baseline="30000" dirty="0">
                          <a:effectLst/>
                        </a:rPr>
                        <a:t>b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89,9±5,6</a:t>
                      </a:r>
                      <a:r>
                        <a:rPr lang="en-US" sz="1600" kern="100" baseline="30000" dirty="0">
                          <a:effectLst/>
                        </a:rPr>
                        <a:t>b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79,6±3,2</a:t>
                      </a:r>
                      <a:r>
                        <a:rPr lang="en-US" sz="1600" kern="100" baseline="30000" dirty="0">
                          <a:effectLst/>
                        </a:rPr>
                        <a:t>b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90,7±2,6</a:t>
                      </a:r>
                      <a:r>
                        <a:rPr lang="en-US" sz="1600" kern="100" baseline="30000">
                          <a:effectLst/>
                        </a:rPr>
                        <a:t>b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1545141"/>
                  </a:ext>
                </a:extLst>
              </a:tr>
              <a:tr h="49068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Соотношение </a:t>
                      </a:r>
                      <a:r>
                        <a:rPr lang="en-US" sz="1600" kern="100" dirty="0">
                          <a:effectLst/>
                        </a:rPr>
                        <a:t>E</a:t>
                      </a:r>
                      <a:r>
                        <a:rPr lang="ru-RU" sz="1600" kern="100" baseline="-25000" dirty="0">
                          <a:effectLst/>
                        </a:rPr>
                        <a:t>2</a:t>
                      </a:r>
                      <a:r>
                        <a:rPr lang="ru-RU" sz="1600" kern="100" dirty="0">
                          <a:effectLst/>
                        </a:rPr>
                        <a:t>/Т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в желтке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0,83±0,04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0,91±0,07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1,12±0,09</a:t>
                      </a:r>
                      <a:r>
                        <a:rPr lang="ru-RU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c,d</a:t>
                      </a:r>
                      <a:r>
                        <a:rPr lang="en-US" sz="1600" kern="100" baseline="30000" dirty="0">
                          <a:effectLst/>
                        </a:rPr>
                        <a:t> 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0,77±0,07</a:t>
                      </a:r>
                      <a:r>
                        <a:rPr lang="ru-RU" sz="1600" kern="100" baseline="30000">
                          <a:effectLst/>
                        </a:rPr>
                        <a:t> </a:t>
                      </a:r>
                      <a:r>
                        <a:rPr lang="en-US" sz="1600" kern="100" baseline="30000">
                          <a:effectLst/>
                        </a:rPr>
                        <a:t>c,d 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8919787"/>
                  </a:ext>
                </a:extLst>
              </a:tr>
              <a:tr h="490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в белке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0,30±0,03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</a:rPr>
                        <a:t>0,24±0,02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0,25±0,02</a:t>
                      </a:r>
                      <a:r>
                        <a:rPr lang="ru-RU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0,19±0,01</a:t>
                      </a:r>
                      <a:r>
                        <a:rPr lang="ru-RU" sz="1600" kern="100" baseline="30000" dirty="0">
                          <a:effectLst/>
                        </a:rPr>
                        <a:t> </a:t>
                      </a:r>
                      <a:r>
                        <a:rPr lang="en-US" sz="1600" kern="100" baseline="30000" dirty="0" err="1">
                          <a:effectLst/>
                        </a:rPr>
                        <a:t>e,f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409693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F0F99F9-47D7-57D3-EBE3-6200A34423DA}"/>
              </a:ext>
            </a:extLst>
          </p:cNvPr>
          <p:cNvSpPr txBox="1"/>
          <p:nvPr/>
        </p:nvSpPr>
        <p:spPr>
          <a:xfrm>
            <a:off x="251519" y="6198059"/>
            <a:ext cx="4591878" cy="311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Примечание.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&lt;0,001;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&lt;0,01;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 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&lt;0,05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875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43418D-B51D-35A5-19C3-E54EDD131897}"/>
              </a:ext>
            </a:extLst>
          </p:cNvPr>
          <p:cNvSpPr txBox="1"/>
          <p:nvPr/>
        </p:nvSpPr>
        <p:spPr>
          <a:xfrm>
            <a:off x="323528" y="476672"/>
            <a:ext cx="8568952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Заключение</a:t>
            </a:r>
          </a:p>
          <a:p>
            <a:pPr indent="457200" algn="just"/>
            <a:r>
              <a:rPr lang="ru-RU" sz="1400" dirty="0"/>
              <a:t>Установили, что желток и белок яиц кур содержит значительное количество эстрадиола и тестостерона, транспортируемые в них кровотоком матери, их концентрации различны в зависимости от породы и массы желтка. Уровни эстрадиола и тестостерона в желтке и белке яиц исследуемых кур пород пушкинская и русская белая достоверно выше концентраций их в плазме крови (p&lt;0,001). При этом концентрация тестостерона в белке яиц двух пород достоверно выше концентрации тестостерона в желтке яиц и плазме крови кур (p&lt;0,001), по эстрадиолу аналогично отмечается у кур русской белой породы, у пушкинских кур разница между уровнями эстрадиола в белке и желтке не достоверна.</a:t>
            </a:r>
          </a:p>
          <a:p>
            <a:pPr indent="457200" algn="just"/>
            <a:r>
              <a:rPr lang="ru-RU" sz="1400" dirty="0"/>
              <a:t>Соотношение эстрадиола к тестостерону в белке яиц кур пород пушкинская и русская белая с высоко достоверной вероятностью ниже в 3,2 и 4,4 раза соответственно (p&lt;0,001), чем в желтке, это связано с высоким уровнем депонирования тестостерона в белок яйца – в 3,9 и 6,2 раза (p&lt;0,001) по сравнению с желтком. </a:t>
            </a:r>
          </a:p>
          <a:p>
            <a:pPr indent="457200" algn="just"/>
            <a:r>
              <a:rPr lang="ru-RU" sz="1400" dirty="0"/>
              <a:t>У кур двух пород разного направления продуктивности закономерности распределения эстрадиола и тестостерона между плазмой крови, желтком и белком яиц, а также снижение концентрации гормонов по каскаду синтеза, одинаковые. При этом общая концентрация эстрадиола в яйце (</a:t>
            </a:r>
            <a:r>
              <a:rPr lang="ru-RU" sz="1400" dirty="0" err="1"/>
              <a:t>желток+белок</a:t>
            </a:r>
            <a:r>
              <a:rPr lang="ru-RU" sz="1400" dirty="0"/>
              <a:t>) находится на одном уровне: 0,94±0,03 </a:t>
            </a:r>
            <a:r>
              <a:rPr lang="ru-RU" sz="1400" dirty="0" err="1"/>
              <a:t>нг</a:t>
            </a:r>
            <a:r>
              <a:rPr lang="ru-RU" sz="1400" dirty="0"/>
              <a:t>/мл – у кур пушкинской породы и 0,93±0,04 </a:t>
            </a:r>
            <a:r>
              <a:rPr lang="ru-RU" sz="1400" dirty="0" err="1"/>
              <a:t>нг</a:t>
            </a:r>
            <a:r>
              <a:rPr lang="ru-RU" sz="1400" dirty="0"/>
              <a:t>/мл – у кур русской белой породы, тогда как тестостерона – 2,60±0,1 </a:t>
            </a:r>
            <a:r>
              <a:rPr lang="ru-RU" sz="1400" dirty="0" err="1"/>
              <a:t>нг</a:t>
            </a:r>
            <a:r>
              <a:rPr lang="ru-RU" sz="1400" dirty="0"/>
              <a:t>/мл и 2,94±0,07 </a:t>
            </a:r>
            <a:r>
              <a:rPr lang="ru-RU" sz="1400" dirty="0" err="1"/>
              <a:t>нг</a:t>
            </a:r>
            <a:r>
              <a:rPr lang="ru-RU" sz="1400" dirty="0"/>
              <a:t>/мл соответственно, разница достоверна (p&lt;0,001). У кур русской белой породы при формировании яйца аккумулируется больше тестостерона. Соответственно соотношение E2/Т в яйцах кур пушкинской породы выше, составило 0,41±0,03, у кур русской белой породы – 0,32±0,01 (p&lt;0,01).</a:t>
            </a:r>
          </a:p>
          <a:p>
            <a:pPr indent="457200" algn="just"/>
            <a:r>
              <a:rPr lang="ru-RU" sz="1400" dirty="0"/>
              <a:t>Установили, что уровни гормонов в плазме крови кур, в желтке и белке яиц в зависимости от массы желтка у кур пушкинской породы 2-х исследуемых групп находятся на одном уровне, а имеющиеся незначительные различия не достоверны; у кур русской белой породы отмечается достоверное преобладание концентрации тестостерона в плазме крови (p&lt;0,05) и желтке яиц (p&lt;0,01) группы M-0,5σ над группой M+0,5σ, следовательно соотношение эстрадиола к тестостерону в желтке и белке яиц достоверно выше у кур группы M+0,5σ в 1,5 раза и 1,3 раза (p&lt;0,01).</a:t>
            </a:r>
          </a:p>
          <a:p>
            <a:pPr indent="457200" algn="just"/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2859607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6471659"/>
            <a:ext cx="6588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prstClr val="black"/>
                </a:solidFill>
              </a:rPr>
              <a:t>Исследование выполнено по теме государственного задания №124020200127-7.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8148" y="3856106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</a:rPr>
              <a:t>СПАСИБО ЗА ВНИМАНИЕ!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499EE4-B30F-3E67-E53F-39B926B99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02" y="188640"/>
            <a:ext cx="3456384" cy="34563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71F195-44D5-8265-8203-8DA539E35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59" y="188640"/>
            <a:ext cx="3456384" cy="34563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E293B2-B467-18BE-308B-F65513213D7E}"/>
              </a:ext>
            </a:extLst>
          </p:cNvPr>
          <p:cNvSpPr txBox="1"/>
          <p:nvPr/>
        </p:nvSpPr>
        <p:spPr>
          <a:xfrm>
            <a:off x="0" y="0"/>
            <a:ext cx="5310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https://vniigen.ru/wp-content/uploads/2017/04/Katalog-Kur-1.pdf?x57577</a:t>
            </a:r>
            <a:endParaRPr lang="ru-RU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01FBE1-7511-9E24-86F1-3E60A3BEDC3C}"/>
              </a:ext>
            </a:extLst>
          </p:cNvPr>
          <p:cNvSpPr txBox="1"/>
          <p:nvPr/>
        </p:nvSpPr>
        <p:spPr>
          <a:xfrm>
            <a:off x="6672224" y="3371839"/>
            <a:ext cx="1602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Русская белая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EA2841-CE81-B821-90D9-2AB53B792B43}"/>
              </a:ext>
            </a:extLst>
          </p:cNvPr>
          <p:cNvSpPr txBox="1"/>
          <p:nvPr/>
        </p:nvSpPr>
        <p:spPr>
          <a:xfrm>
            <a:off x="1449642" y="3275692"/>
            <a:ext cx="1421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Пушкинская </a:t>
            </a:r>
          </a:p>
        </p:txBody>
      </p:sp>
    </p:spTree>
    <p:extLst>
      <p:ext uri="{BB962C8B-B14F-4D97-AF65-F5344CB8AC3E}">
        <p14:creationId xmlns:p14="http://schemas.microsoft.com/office/powerpoint/2010/main" val="3819825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1659</Words>
  <Application>Microsoft Office PowerPoint</Application>
  <PresentationFormat>Экран (4:3)</PresentationFormat>
  <Paragraphs>222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ВСЕРОССИЙСКИЙ НАУЧНО-ИССЛЕДОВАТЕЛЬСКИЙ ИНСТИТУТ ГЕНЕТИКИ И РАЗВЕДЕНИЯ СЕЛЬСКОХОЗЯЙСТВЕННЫХ ЖИВОТНЫХ – филиал Федерального государственного бюджетного научного учреждения «Федеральный исследовательский центр животноводства — ВИЖ имени академика Л. К. Эрнста»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37</cp:revision>
  <dcterms:created xsi:type="dcterms:W3CDTF">2021-10-18T06:17:06Z</dcterms:created>
  <dcterms:modified xsi:type="dcterms:W3CDTF">2025-06-20T08:17:55Z</dcterms:modified>
</cp:coreProperties>
</file>