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18263-2F69-4E93-BE76-8A1BE84AEE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47B735-0145-4882-BDA4-B0815DA34B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763120-CCAA-4A74-8045-11F8187B9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E4A8-06FC-4AA9-9F6F-98D60FC960A7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B616E2-F6F0-4AD2-87A5-1897F8A38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97644E-499A-4F00-A248-F70611DE4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ACD1-2C7E-4708-9176-91D9DF900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629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A303E9-8916-4DBA-9DB0-BD281C0AC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F2900B-0219-47B9-9390-32BE21482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AC8576-B344-457D-9B47-B1000AE44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E4A8-06FC-4AA9-9F6F-98D60FC960A7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DFAD50-C7CA-4476-920D-302EC31AE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38C0F6-C3EF-473D-BA21-93AF675A3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ACD1-2C7E-4708-9176-91D9DF900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578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BCCEB-046C-4245-85D6-B51AC182B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2F3243-9EC9-4F37-A065-288059AAA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3896DA-FA7D-44AE-806B-5BF1A224B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E4A8-06FC-4AA9-9F6F-98D60FC960A7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82CBFE-59E0-4114-A35D-75AD6D80B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49519E-C9C6-4CCC-A051-FC8FEB61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ACD1-2C7E-4708-9176-91D9DF900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782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78005-B18F-48ED-AF35-CB4C2B9A8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BAAA00-B288-4E8C-9A32-5100DDBCA2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6AFED4-8077-470D-A8B4-2E3E2A8AB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BF03E6-53E6-490A-A37A-A570CDF2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E4A8-06FC-4AA9-9F6F-98D60FC960A7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B61064-345A-487F-8C89-741A381F2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17D2B8-C7FD-422F-B401-B786AD88B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ACD1-2C7E-4708-9176-91D9DF900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000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85BB2-F281-494C-9B9D-DF7B5B7FC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4608FB-A8A2-465E-922D-93E511F1B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18B6DD8-F879-4E3D-BCB3-CB87CAE54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A5E3CD-21EF-43A2-8B15-75343A09F5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B848E26-12B6-4C1B-9631-EF979AE75A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3C5CF25-3E86-4C45-A9D5-E676FE84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E4A8-06FC-4AA9-9F6F-98D60FC960A7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0A96DAA-C6C7-4C02-BCF5-E5362833E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F6AEDD1-6ADA-40EE-9F39-98761C0C6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ACD1-2C7E-4708-9176-91D9DF900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498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C7FA2-EFBB-422D-AF97-070549CFE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484086-ADDE-4535-B200-115A1DAAB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E4A8-06FC-4AA9-9F6F-98D60FC960A7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5403C5D-BCD4-4C62-9AB1-45AB640D2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E1E58E0-63AE-4683-986C-9F1842D7D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ACD1-2C7E-4708-9176-91D9DF900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0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8F5BD56-3F71-45FB-9B4D-C1F3737B9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E4A8-06FC-4AA9-9F6F-98D60FC960A7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980E789-D228-4A35-A598-D3BFFF12C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826F81-1B6C-44D5-8B79-E614240A4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ACD1-2C7E-4708-9176-91D9DF900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488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7431E-F318-46BB-91B6-FE2E10C43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996237-885C-4407-BF6B-2BA3F7D44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3AC8C9-84ED-4F33-BAA5-388B74557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78AEA8-1FE3-45A7-B0D0-7167E5593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E4A8-06FC-4AA9-9F6F-98D60FC960A7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416BAC-5617-4E06-A584-705FED9A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7524F-AF4D-4E09-9FBC-EF126C65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ACD1-2C7E-4708-9176-91D9DF900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927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9D16F-99AA-460A-B7CE-F10C6F1F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0C984E-9A3C-4956-AC43-9928A143AE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0E5C6B-0E31-4E2F-8E04-150C54CC5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F56E0F-320D-4FBC-8BD3-CD403EF1B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E4A8-06FC-4AA9-9F6F-98D60FC960A7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70039A-2F7D-406F-B5DB-19E89D62F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3E3EA9-5E51-4296-B362-780FA75F8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ACD1-2C7E-4708-9176-91D9DF900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87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B51315-47D4-4A9B-9441-1C95630D3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82346F-C07A-49FE-9759-A672FC04F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9A8B16-EA60-4CAC-A507-E4BB267E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E4A8-06FC-4AA9-9F6F-98D60FC960A7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BCBFBC-4244-43EC-9013-FF101D50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44121F-97AC-4B98-A26C-C6D0BDB62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ACD1-2C7E-4708-9176-91D9DF900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793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E71D9A6-7742-4FAD-9D34-DF5E78A4E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FE2A4E-CC0A-437F-9A11-B6F4B52E8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FE25A5-A414-4771-94FC-4ABC85409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E4A8-06FC-4AA9-9F6F-98D60FC960A7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81543-CFE4-4260-9294-E27C7CC87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F4259D-3B33-4612-A420-9E0C2937C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ACD1-2C7E-4708-9176-91D9DF900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924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2976AE-8A9F-45FA-8A8D-7D0034731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BB2801-4D44-40E0-875F-C48EF065C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4ED7E6-E9A3-4F69-835A-7C03AD0C37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2E4A8-06FC-4AA9-9F6F-98D60FC960A7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24F512-9DC4-4CC7-8F84-BF81365E03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8D9C84-DAA2-4A33-BFEE-63A1FBB13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0ACD1-2C7E-4708-9176-91D9DF900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119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0D3FD-DEE1-42BD-A92C-CC8AEB7EE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01871"/>
            <a:ext cx="9144000" cy="2387600"/>
          </a:xfrm>
        </p:spPr>
        <p:txBody>
          <a:bodyPr>
            <a:noAutofit/>
          </a:bodyPr>
          <a:lstStyle/>
          <a:p>
            <a:r>
              <a:rPr lang="ru-RU" sz="4800" dirty="0"/>
              <a:t>Влияние рациона питания </a:t>
            </a:r>
            <a:br>
              <a:rPr lang="ru-RU" sz="4800" dirty="0"/>
            </a:br>
            <a:r>
              <a:rPr lang="ru-RU" sz="4800" dirty="0"/>
              <a:t>и условий окружающей среды </a:t>
            </a:r>
            <a:br>
              <a:rPr lang="ru-RU" sz="4800" dirty="0"/>
            </a:br>
            <a:r>
              <a:rPr lang="ru-RU" sz="4800" dirty="0"/>
              <a:t>на экспрессию генов продуктивности </a:t>
            </a:r>
            <a:br>
              <a:rPr lang="ru-RU" sz="4800" dirty="0"/>
            </a:br>
            <a:r>
              <a:rPr lang="ru-RU" sz="4800" dirty="0"/>
              <a:t>у домашней птицы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1974C3-AB00-4FF0-8F33-F48ACF942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8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ru-RU" b="0" i="1" dirty="0">
                <a:solidFill>
                  <a:srgbClr val="1F66A8"/>
                </a:solidFill>
                <a:effectLst/>
                <a:latin typeface="Droid Serif"/>
              </a:rPr>
              <a:t>Международная научно-практическая конференция </a:t>
            </a:r>
          </a:p>
          <a:p>
            <a:r>
              <a:rPr lang="ru-RU" b="0" i="1" dirty="0">
                <a:solidFill>
                  <a:srgbClr val="1F66A8"/>
                </a:solidFill>
                <a:effectLst/>
                <a:latin typeface="Droid Serif"/>
              </a:rPr>
              <a:t>«Современные технологии в генетике, селекции и воспроизводстве сельскохозяйственных животных», </a:t>
            </a:r>
          </a:p>
          <a:p>
            <a:r>
              <a:rPr lang="ru-RU" b="0" i="1" dirty="0">
                <a:solidFill>
                  <a:srgbClr val="1F66A8"/>
                </a:solidFill>
                <a:effectLst/>
                <a:latin typeface="Droid Serif"/>
              </a:rPr>
              <a:t>посвященная 85-летию ВНИИГРЖ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B29A06-6223-47A5-8608-223DBAC0E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4315" y="4432523"/>
            <a:ext cx="2417685" cy="23857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27F1F1-6ED9-40D9-BBFD-E14F20AE32E9}"/>
              </a:ext>
            </a:extLst>
          </p:cNvPr>
          <p:cNvSpPr txBox="1"/>
          <p:nvPr/>
        </p:nvSpPr>
        <p:spPr>
          <a:xfrm>
            <a:off x="135385" y="5657671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Автор:</a:t>
            </a:r>
          </a:p>
          <a:p>
            <a:r>
              <a:rPr lang="ru-RU" sz="2400" dirty="0"/>
              <a:t>Дысин Артем Павлович, </a:t>
            </a:r>
            <a:r>
              <a:rPr lang="ru-RU" sz="2400" dirty="0" err="1"/>
              <a:t>м.н.с</a:t>
            </a:r>
            <a:r>
              <a:rPr lang="ru-RU" sz="2400" dirty="0"/>
              <a:t>. лаборатории молекулярной генетики ВНИИГРЖ</a:t>
            </a:r>
          </a:p>
        </p:txBody>
      </p:sp>
    </p:spTree>
    <p:extLst>
      <p:ext uri="{BB962C8B-B14F-4D97-AF65-F5344CB8AC3E}">
        <p14:creationId xmlns:p14="http://schemas.microsoft.com/office/powerpoint/2010/main" val="1864166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E62FD-AC90-4412-ADF4-3942FE285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806" y="-3970"/>
            <a:ext cx="10515600" cy="1325563"/>
          </a:xfrm>
        </p:spPr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6079AE-03AB-436E-B64D-40CC356A9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48460"/>
            <a:ext cx="12091386" cy="6010623"/>
          </a:xfrm>
        </p:spPr>
        <p:txBody>
          <a:bodyPr>
            <a:normAutofit/>
          </a:bodyPr>
          <a:lstStyle/>
          <a:p>
            <a:r>
              <a:rPr lang="ru-RU" sz="2400" dirty="0"/>
              <a:t>Птицеводство ежегодно производит 137 миллионов тонн мяса - больше, чем любой другой сектор животноводства </a:t>
            </a:r>
            <a:r>
              <a:rPr lang="en-GB" sz="2400" dirty="0"/>
              <a:t>(FAO, 2020)</a:t>
            </a:r>
            <a:r>
              <a:rPr lang="ru-RU" sz="2400" dirty="0"/>
              <a:t>;</a:t>
            </a:r>
          </a:p>
          <a:p>
            <a:endParaRPr lang="ru-RU" sz="2400" dirty="0"/>
          </a:p>
          <a:p>
            <a:r>
              <a:rPr lang="ru-RU" sz="2400" dirty="0"/>
              <a:t>Мы вынуждены производить больше, используя меньшую площадь, меньше кормов и оставлять меньший экологический след;</a:t>
            </a:r>
          </a:p>
          <a:p>
            <a:endParaRPr lang="ru-RU" sz="2400" dirty="0"/>
          </a:p>
          <a:p>
            <a:r>
              <a:rPr lang="ru-RU" sz="2400" dirty="0"/>
              <a:t>Важной задачей генетики животных является забота об их благополучии.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FA943B-5581-428D-8FD8-E3A2B8A0E3D6}"/>
              </a:ext>
            </a:extLst>
          </p:cNvPr>
          <p:cNvSpPr txBox="1"/>
          <p:nvPr/>
        </p:nvSpPr>
        <p:spPr>
          <a:xfrm>
            <a:off x="3033944" y="3108054"/>
            <a:ext cx="6103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9885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BBEE3-55B2-4C99-88FF-C10884416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38" y="163814"/>
            <a:ext cx="10515600" cy="1325563"/>
          </a:xfrm>
        </p:spPr>
        <p:txBody>
          <a:bodyPr/>
          <a:lstStyle/>
          <a:p>
            <a:r>
              <a:rPr lang="ru-RU" dirty="0"/>
              <a:t>Гены продуктивности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56AF22-2C26-452B-8AC8-E758148E386F}"/>
              </a:ext>
            </a:extLst>
          </p:cNvPr>
          <p:cNvSpPr txBox="1"/>
          <p:nvPr/>
        </p:nvSpPr>
        <p:spPr>
          <a:xfrm>
            <a:off x="28900" y="1933917"/>
            <a:ext cx="120624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Гены, влияющие на рост (IGF-1, GHR), метаболизм (FAS, </a:t>
            </a:r>
            <a:r>
              <a:rPr lang="ru-RU" sz="2400" dirty="0" err="1"/>
              <a:t>PPARγ</a:t>
            </a:r>
            <a:r>
              <a:rPr lang="ru-RU" sz="2400" dirty="0"/>
              <a:t>), иммунитет (IL-6, CLDN1) и качество продукции.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Регулируются диетой и стрессовыми факторами окружающей среды.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Молекулярные инструменты: </a:t>
            </a:r>
            <a:r>
              <a:rPr lang="ru-RU" sz="2400" dirty="0" err="1"/>
              <a:t>qPCR</a:t>
            </a:r>
            <a:r>
              <a:rPr lang="ru-RU" sz="2400" dirty="0"/>
              <a:t>, RNA-</a:t>
            </a:r>
            <a:r>
              <a:rPr lang="ru-RU" sz="2400" dirty="0" err="1"/>
              <a:t>seq</a:t>
            </a:r>
            <a:r>
              <a:rPr lang="ru-RU" sz="2400" dirty="0"/>
              <a:t> выявляют изменения экспрессии генов.</a:t>
            </a:r>
          </a:p>
        </p:txBody>
      </p:sp>
    </p:spTree>
    <p:extLst>
      <p:ext uri="{BB962C8B-B14F-4D97-AF65-F5344CB8AC3E}">
        <p14:creationId xmlns:p14="http://schemas.microsoft.com/office/powerpoint/2010/main" val="1148562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CA8B5-2873-401C-95C3-ED3DC6937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Биоактивные вещества растительного происхождения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DF4A6A-621F-4D5B-944A-2FDC8DCA4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Куркумин</a:t>
            </a:r>
            <a:r>
              <a:rPr lang="ru-RU" dirty="0"/>
              <a:t> (200 мг/кг): ↑ </a:t>
            </a:r>
            <a:r>
              <a:rPr lang="en-US" dirty="0"/>
              <a:t>GHR, IGF-1; ↓ FAS, SREBP-1c (Hafez et al., 2022)</a:t>
            </a:r>
            <a:endParaRPr lang="ru-RU" dirty="0"/>
          </a:p>
          <a:p>
            <a:r>
              <a:rPr lang="ru-RU" dirty="0" err="1"/>
              <a:t>Наноэмульсия</a:t>
            </a:r>
            <a:r>
              <a:rPr lang="ru-RU" dirty="0"/>
              <a:t> эвгенола (400 мг/кг): ↑ пищеварительные ферменты, гены кишечного барьера; ↓ воспалительные цитокины (</a:t>
            </a:r>
            <a:r>
              <a:rPr lang="en-US" dirty="0"/>
              <a:t>Ibrahim et al., 2022).</a:t>
            </a:r>
            <a:endParaRPr lang="ru-RU" dirty="0"/>
          </a:p>
          <a:p>
            <a:r>
              <a:rPr lang="ru-RU" dirty="0"/>
              <a:t>Мука из кукурузы</a:t>
            </a:r>
            <a:r>
              <a:rPr lang="en-US" dirty="0"/>
              <a:t>: ↑ </a:t>
            </a:r>
            <a:r>
              <a:rPr lang="ru-RU" dirty="0"/>
              <a:t>Сигналы роста, иммунная функция (</a:t>
            </a:r>
            <a:r>
              <a:rPr lang="en-US" dirty="0" err="1"/>
              <a:t>Kirrella</a:t>
            </a:r>
            <a:r>
              <a:rPr lang="en-US" dirty="0"/>
              <a:t> et al., 2021).</a:t>
            </a:r>
            <a:endParaRPr lang="ru-RU" dirty="0"/>
          </a:p>
          <a:p>
            <a:r>
              <a:rPr lang="ru-RU" dirty="0"/>
              <a:t>Флавоноиды (например, </a:t>
            </a:r>
            <a:r>
              <a:rPr lang="ru-RU" dirty="0" err="1"/>
              <a:t>кверцетин</a:t>
            </a:r>
            <a:r>
              <a:rPr lang="ru-RU" dirty="0"/>
              <a:t>, </a:t>
            </a:r>
            <a:r>
              <a:rPr lang="ru-RU" dirty="0" err="1"/>
              <a:t>изофлавоны</a:t>
            </a:r>
            <a:r>
              <a:rPr lang="ru-RU" dirty="0"/>
              <a:t> сои): </a:t>
            </a:r>
          </a:p>
          <a:p>
            <a:pPr marL="0" indent="0">
              <a:buNone/>
            </a:pPr>
            <a:r>
              <a:rPr lang="ru-RU" dirty="0"/>
              <a:t>↓ </a:t>
            </a:r>
            <a:r>
              <a:rPr lang="ru-RU" dirty="0" err="1"/>
              <a:t>Адипогенез</a:t>
            </a:r>
            <a:r>
              <a:rPr lang="ru-RU" dirty="0"/>
              <a:t>, ↑ Содержание в мясе ПНЖК.</a:t>
            </a:r>
          </a:p>
        </p:txBody>
      </p:sp>
    </p:spTree>
    <p:extLst>
      <p:ext uri="{BB962C8B-B14F-4D97-AF65-F5344CB8AC3E}">
        <p14:creationId xmlns:p14="http://schemas.microsoft.com/office/powerpoint/2010/main" val="3640916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97624-BEF2-458E-A935-D3C0BA706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Добавки на морской основе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2AF4AC-F067-474D-AE3A-DA16CC8F6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70" y="1754603"/>
            <a:ext cx="10515600" cy="4351338"/>
          </a:xfrm>
        </p:spPr>
        <p:txBody>
          <a:bodyPr/>
          <a:lstStyle/>
          <a:p>
            <a:pPr rtl="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ru-RU" dirty="0"/>
              <a:t>Ламинарин и </a:t>
            </a:r>
            <a:r>
              <a:rPr lang="ru-RU" dirty="0" err="1"/>
              <a:t>фукоидан</a:t>
            </a:r>
            <a:r>
              <a:rPr lang="ru-RU" dirty="0"/>
              <a:t>: ↑ </a:t>
            </a:r>
            <a:r>
              <a:rPr lang="en-US" dirty="0"/>
              <a:t>CLDN1, </a:t>
            </a:r>
            <a:r>
              <a:rPr lang="ru-RU" dirty="0"/>
              <a:t>целостность кишечного барьера (</a:t>
            </a:r>
            <a:r>
              <a:rPr lang="en-US" dirty="0"/>
              <a:t>Sweeney et al., 2017);</a:t>
            </a:r>
            <a:endParaRPr lang="ru-RU" dirty="0"/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ru-RU" dirty="0"/>
              <a:t>Зеленые и бурые водоросли (0,5-0,75 %): ↑ </a:t>
            </a:r>
            <a:r>
              <a:rPr lang="en-US" dirty="0"/>
              <a:t>IGF-1, GHR </a:t>
            </a:r>
            <a:r>
              <a:rPr lang="ru-RU" dirty="0"/>
              <a:t>в печени (</a:t>
            </a:r>
            <a:r>
              <a:rPr lang="en-US" dirty="0"/>
              <a:t>Azizi et al., 2024);</a:t>
            </a:r>
            <a:endParaRPr lang="ru-RU" dirty="0"/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ru-RU" dirty="0"/>
              <a:t>Микроводоросли с высоким содержанием ДГК: ↓ </a:t>
            </a:r>
            <a:r>
              <a:rPr lang="en-US" dirty="0"/>
              <a:t>SREBP1 (</a:t>
            </a:r>
            <a:r>
              <a:rPr lang="ru-RU" dirty="0"/>
              <a:t>печень), ↑ гены </a:t>
            </a:r>
            <a:r>
              <a:rPr lang="el-GR" dirty="0"/>
              <a:t>β-</a:t>
            </a:r>
            <a:r>
              <a:rPr lang="ru-RU" dirty="0"/>
              <a:t>окисления (</a:t>
            </a:r>
            <a:r>
              <a:rPr lang="en-US" dirty="0" err="1"/>
              <a:t>Tolba</a:t>
            </a:r>
            <a:r>
              <a:rPr lang="en-US" dirty="0"/>
              <a:t> et al., 2019);</a:t>
            </a:r>
            <a:endParaRPr lang="ru-RU" dirty="0"/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ru-RU" dirty="0"/>
              <a:t>Смеси микроводорослей: модулируют гены мышечной атрофии (</a:t>
            </a:r>
            <a:r>
              <a:rPr lang="en-US" dirty="0"/>
              <a:t>Sun et al., 2024).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0332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5D1346-8DAC-4320-A5C1-74F0E2E4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Добавки на основе насекомых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9B370B-F8D8-4176-BF51-068663D39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Масло из черной мухи-солдатика (1%): ↓ </a:t>
            </a:r>
            <a:r>
              <a:rPr lang="en-US" dirty="0"/>
              <a:t>FAS, ACC; ↑ CPT-1, </a:t>
            </a:r>
            <a:r>
              <a:rPr lang="ru-RU" dirty="0"/>
              <a:t>более постные туши (</a:t>
            </a:r>
            <a:r>
              <a:rPr lang="en-US" dirty="0" err="1"/>
              <a:t>Aprianto</a:t>
            </a:r>
            <a:r>
              <a:rPr lang="en-US" dirty="0"/>
              <a:t> et al., 2023)</a:t>
            </a:r>
            <a:r>
              <a:rPr lang="ru-RU" dirty="0"/>
              <a:t>;</a:t>
            </a:r>
          </a:p>
          <a:p>
            <a:r>
              <a:rPr lang="ru-RU" dirty="0"/>
              <a:t>Мука из мучных червей (15 %): ↓ </a:t>
            </a:r>
            <a:r>
              <a:rPr lang="en-US" dirty="0"/>
              <a:t>AvBD9, </a:t>
            </a:r>
            <a:r>
              <a:rPr lang="ru-RU" dirty="0"/>
              <a:t>гены переваривания белка (</a:t>
            </a:r>
            <a:r>
              <a:rPr lang="en-US" dirty="0" err="1"/>
              <a:t>Soglia</a:t>
            </a:r>
            <a:r>
              <a:rPr lang="en-US" dirty="0"/>
              <a:t> et al., 2022)</a:t>
            </a:r>
            <a:r>
              <a:rPr lang="ru-RU" dirty="0"/>
              <a:t>;</a:t>
            </a:r>
          </a:p>
          <a:p>
            <a:r>
              <a:rPr lang="ru-RU" dirty="0"/>
              <a:t>Мука из мучных червей: ↑ Липидный и белковый обмен в печени (</a:t>
            </a:r>
            <a:r>
              <a:rPr lang="en-US" dirty="0"/>
              <a:t>Joana et al., 2023)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3934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02A41-1A07-44F3-87D1-91568878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Искусственные добавки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0ABB90-6735-4C22-92DE-0361C9DBC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Нанохитозан</a:t>
            </a:r>
            <a:r>
              <a:rPr lang="ru-RU" dirty="0"/>
              <a:t>: ↑ Эффективность корма, без существенных изменений генов (</a:t>
            </a:r>
            <a:r>
              <a:rPr lang="en-US" dirty="0"/>
              <a:t>El-</a:t>
            </a:r>
            <a:r>
              <a:rPr lang="en-US" dirty="0" err="1"/>
              <a:t>Maaty</a:t>
            </a:r>
            <a:r>
              <a:rPr lang="en-US" dirty="0"/>
              <a:t> et al., 2021)</a:t>
            </a:r>
            <a:endParaRPr lang="ru-RU" dirty="0"/>
          </a:p>
          <a:p>
            <a:r>
              <a:rPr lang="ru-RU" dirty="0"/>
              <a:t>Цеолит: ↑ Иммунные гены (</a:t>
            </a:r>
            <a:r>
              <a:rPr lang="en-US" dirty="0"/>
              <a:t>IFNG, IL10) </a:t>
            </a:r>
            <a:r>
              <a:rPr lang="ru-RU" dirty="0"/>
              <a:t>в кишечнике (</a:t>
            </a:r>
            <a:r>
              <a:rPr lang="en-US" dirty="0" err="1"/>
              <a:t>Dunislawska</a:t>
            </a:r>
            <a:r>
              <a:rPr lang="en-US" dirty="0"/>
              <a:t> et al, 2022)</a:t>
            </a:r>
            <a:endParaRPr lang="ru-RU" dirty="0"/>
          </a:p>
          <a:p>
            <a:r>
              <a:rPr lang="ru-RU" dirty="0" err="1"/>
              <a:t>Нанооксид</a:t>
            </a:r>
            <a:r>
              <a:rPr lang="ru-RU" dirty="0"/>
              <a:t> цинка: Модулирует аппетит, гены стресса (</a:t>
            </a:r>
            <a:r>
              <a:rPr lang="en-US" dirty="0" err="1"/>
              <a:t>Ramiah</a:t>
            </a:r>
            <a:r>
              <a:rPr lang="en-US" dirty="0"/>
              <a:t> et al, 2020)</a:t>
            </a:r>
            <a:endParaRPr lang="ru-RU" dirty="0"/>
          </a:p>
          <a:p>
            <a:r>
              <a:rPr lang="ru-RU" dirty="0"/>
              <a:t>Нано-метионин: ↑ </a:t>
            </a:r>
            <a:r>
              <a:rPr lang="en-US" dirty="0"/>
              <a:t>GHR, IGFR-1; ↓ </a:t>
            </a:r>
            <a:r>
              <a:rPr lang="ru-RU" dirty="0"/>
              <a:t>гены </a:t>
            </a:r>
            <a:r>
              <a:rPr lang="ru-RU" dirty="0" err="1"/>
              <a:t>липогенеза</a:t>
            </a:r>
            <a:r>
              <a:rPr lang="ru-RU" dirty="0"/>
              <a:t> (</a:t>
            </a:r>
            <a:r>
              <a:rPr lang="en-US" dirty="0"/>
              <a:t>El-</a:t>
            </a:r>
            <a:r>
              <a:rPr lang="en-US" dirty="0" err="1"/>
              <a:t>Shobokshy</a:t>
            </a:r>
            <a:r>
              <a:rPr lang="en-US" dirty="0"/>
              <a:t> et al., 2022)</a:t>
            </a:r>
            <a:endParaRPr lang="ru-RU" dirty="0"/>
          </a:p>
          <a:p>
            <a:r>
              <a:rPr lang="ru-RU" dirty="0"/>
              <a:t>Фолиевая кислота </a:t>
            </a:r>
            <a:r>
              <a:rPr lang="en-US" dirty="0"/>
              <a:t>in </a:t>
            </a:r>
            <a:r>
              <a:rPr lang="en-US" dirty="0" err="1"/>
              <a:t>ovo</a:t>
            </a:r>
            <a:r>
              <a:rPr lang="en-US" dirty="0"/>
              <a:t>: ↑ </a:t>
            </a:r>
            <a:r>
              <a:rPr lang="ru-RU" dirty="0"/>
              <a:t>миогенные гены (</a:t>
            </a:r>
            <a:r>
              <a:rPr lang="en-US" dirty="0"/>
              <a:t>PAX7, MYF) (</a:t>
            </a:r>
            <a:r>
              <a:rPr lang="en-US" dirty="0" err="1"/>
              <a:t>Gamboa</a:t>
            </a:r>
            <a:r>
              <a:rPr lang="en-US" dirty="0"/>
              <a:t> Gonzales et al., 2023)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976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33C45-31C5-42E4-BB18-973A2D11A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Тепловой стресс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D213E8-9224-44D8-B23D-E75AC95EB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↓ SGLT1, GLUT2, PepT1: </a:t>
            </a:r>
            <a:r>
              <a:rPr lang="ru-RU" dirty="0"/>
              <a:t>нарушение усвоения глюкозы и аминокислот (</a:t>
            </a:r>
            <a:r>
              <a:rPr lang="en-US" dirty="0" err="1"/>
              <a:t>Habashy</a:t>
            </a:r>
            <a:r>
              <a:rPr lang="en-US" dirty="0"/>
              <a:t> et al., 2017);</a:t>
            </a:r>
            <a:endParaRPr lang="ru-RU" dirty="0"/>
          </a:p>
          <a:p>
            <a:r>
              <a:rPr lang="en-US" dirty="0"/>
              <a:t>↑ EAAT3: </a:t>
            </a:r>
            <a:r>
              <a:rPr lang="ru-RU" dirty="0"/>
              <a:t>поддерживает целостность кишечника при стрессе;</a:t>
            </a:r>
          </a:p>
          <a:p>
            <a:r>
              <a:rPr lang="ru-RU" dirty="0"/>
              <a:t>↑ </a:t>
            </a:r>
            <a:r>
              <a:rPr lang="en-US" dirty="0"/>
              <a:t>HSP70, </a:t>
            </a:r>
            <a:r>
              <a:rPr lang="en-US" dirty="0" err="1"/>
              <a:t>StAR</a:t>
            </a:r>
            <a:r>
              <a:rPr lang="en-US" dirty="0"/>
              <a:t>, CYP11A1: </a:t>
            </a:r>
            <a:r>
              <a:rPr lang="ru-RU" dirty="0"/>
              <a:t>реакция на стресс, изменение </a:t>
            </a:r>
            <a:r>
              <a:rPr lang="ru-RU" dirty="0" err="1"/>
              <a:t>стероидогенеза</a:t>
            </a:r>
            <a:r>
              <a:rPr lang="ru-RU" dirty="0"/>
              <a:t> (</a:t>
            </a:r>
            <a:r>
              <a:rPr lang="en-US" dirty="0"/>
              <a:t>Yan et al., 2022)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6115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4083C-A534-4280-A40A-15ABC6007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Плотность посадки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54C8A7-A185-4621-9352-5086712E0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Высокая плотность (0,0578 м²/птица): </a:t>
            </a:r>
          </a:p>
          <a:p>
            <a:r>
              <a:rPr lang="ru-RU" dirty="0"/>
              <a:t>↑ </a:t>
            </a:r>
            <a:r>
              <a:rPr lang="en-US" dirty="0"/>
              <a:t>HSP70, HMGCR; </a:t>
            </a:r>
            <a:endParaRPr lang="ru-RU" dirty="0"/>
          </a:p>
          <a:p>
            <a:r>
              <a:rPr lang="en-US" dirty="0"/>
              <a:t>↓ </a:t>
            </a:r>
            <a:r>
              <a:rPr lang="ru-RU" dirty="0"/>
              <a:t>Длина </a:t>
            </a:r>
            <a:r>
              <a:rPr lang="ru-RU" dirty="0" err="1"/>
              <a:t>теломер</a:t>
            </a:r>
            <a:r>
              <a:rPr lang="ru-RU" dirty="0"/>
              <a:t> (</a:t>
            </a:r>
            <a:r>
              <a:rPr lang="en-US" dirty="0" err="1"/>
              <a:t>Beloor</a:t>
            </a:r>
            <a:r>
              <a:rPr lang="en-US" dirty="0"/>
              <a:t> et al., 2010)</a:t>
            </a:r>
            <a:r>
              <a:rPr lang="ru-RU" dirty="0"/>
              <a:t>;</a:t>
            </a:r>
          </a:p>
          <a:p>
            <a:r>
              <a:rPr lang="en-US" dirty="0"/>
              <a:t>↓ </a:t>
            </a:r>
            <a:r>
              <a:rPr lang="ru-RU" dirty="0"/>
              <a:t>Гены роста, иммунитета в </a:t>
            </a:r>
            <a:r>
              <a:rPr lang="en-US" dirty="0"/>
              <a:t>HSD (</a:t>
            </a:r>
            <a:r>
              <a:rPr lang="en-US" dirty="0" err="1"/>
              <a:t>Sakr</a:t>
            </a:r>
            <a:r>
              <a:rPr lang="en-US" dirty="0"/>
              <a:t> et al., 2025)</a:t>
            </a:r>
            <a:r>
              <a:rPr lang="ru-RU" dirty="0"/>
              <a:t>;</a:t>
            </a:r>
          </a:p>
          <a:p>
            <a:r>
              <a:rPr lang="en-US" dirty="0"/>
              <a:t>↑ </a:t>
            </a:r>
            <a:r>
              <a:rPr lang="ru-RU" dirty="0"/>
              <a:t>Кортизол, маркеры воспаления в </a:t>
            </a:r>
            <a:r>
              <a:rPr lang="en-US" dirty="0"/>
              <a:t>HSD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7234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AE7BB-74C3-4C27-B677-55171D4C4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Качество воздуха и освещение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9F16E1-2793-48B1-B0F3-25A3ED79C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Аммиак (&gt;50 </a:t>
            </a:r>
            <a:r>
              <a:rPr lang="en-US" dirty="0"/>
              <a:t>ppm): ↑ ACC, PPAR-</a:t>
            </a:r>
            <a:r>
              <a:rPr lang="ru-RU" dirty="0"/>
              <a:t>сигнализация; ↑ жир в печени (</a:t>
            </a:r>
            <a:r>
              <a:rPr lang="en-US" dirty="0"/>
              <a:t>Sa et al., 2018);</a:t>
            </a:r>
            <a:endParaRPr lang="ru-RU" dirty="0"/>
          </a:p>
          <a:p>
            <a:r>
              <a:rPr lang="ru-RU" dirty="0"/>
              <a:t>Пыль: ↑ </a:t>
            </a:r>
            <a:r>
              <a:rPr lang="en-US" dirty="0"/>
              <a:t>IL-8, IL-6, TLR4; ↓ IGF-1 </a:t>
            </a:r>
            <a:r>
              <a:rPr lang="ru-RU" dirty="0"/>
              <a:t>в легких (</a:t>
            </a:r>
            <a:r>
              <a:rPr lang="en-US" dirty="0"/>
              <a:t>Yi et al., 2016);</a:t>
            </a:r>
            <a:endParaRPr lang="ru-RU" dirty="0"/>
          </a:p>
          <a:p>
            <a:r>
              <a:rPr lang="ru-RU" dirty="0"/>
              <a:t>Синий свет: ↑ </a:t>
            </a:r>
            <a:r>
              <a:rPr lang="en-US" dirty="0"/>
              <a:t>Clock, Bmal1; ↑ </a:t>
            </a:r>
            <a:r>
              <a:rPr lang="ru-RU" dirty="0"/>
              <a:t>яичная продуктивность;</a:t>
            </a:r>
          </a:p>
          <a:p>
            <a:r>
              <a:rPr lang="ru-RU" dirty="0"/>
              <a:t>Красный свет: ↑ </a:t>
            </a:r>
            <a:r>
              <a:rPr lang="en-US" dirty="0"/>
              <a:t>GnRH; </a:t>
            </a:r>
            <a:r>
              <a:rPr lang="ru-RU" dirty="0"/>
              <a:t>ускоряет половое созревание.</a:t>
            </a:r>
          </a:p>
        </p:txBody>
      </p:sp>
    </p:spTree>
    <p:extLst>
      <p:ext uri="{BB962C8B-B14F-4D97-AF65-F5344CB8AC3E}">
        <p14:creationId xmlns:p14="http://schemas.microsoft.com/office/powerpoint/2010/main" val="811407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2B412-2AA8-4579-8FCB-0324C596C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18" y="18255"/>
            <a:ext cx="10515600" cy="1325563"/>
          </a:xfrm>
        </p:spPr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5BED34-27FD-441C-8E18-2BB0BA2C9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1326"/>
            <a:ext cx="11780668" cy="5889070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dirty="0"/>
              <a:t>Оптимизация питания и условий содержания с учетом генетических механизмов может стать ключом к повышению роста, здоровья и продуктивности птицы, открывая возможность для более экологичного птицеводства.</a:t>
            </a:r>
          </a:p>
          <a:p>
            <a:r>
              <a:rPr lang="ru-RU" dirty="0"/>
              <a:t>Для практического внедрения необходимы дополнительные исследования и стандартизация подходов.</a:t>
            </a:r>
          </a:p>
        </p:txBody>
      </p:sp>
    </p:spTree>
    <p:extLst>
      <p:ext uri="{BB962C8B-B14F-4D97-AF65-F5344CB8AC3E}">
        <p14:creationId xmlns:p14="http://schemas.microsoft.com/office/powerpoint/2010/main" val="2264490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FD7303-0414-4426-9D08-D8859BC3A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6160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E58115-90A7-488F-A739-B563ECFE4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807" y="4140434"/>
            <a:ext cx="11980193" cy="8497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/>
              <a:t>Выполнено при финансовой поддержке Министерства науки и высшего образования  Российской Федерации (№НИОКТР 124020200114-7).</a:t>
            </a:r>
          </a:p>
        </p:txBody>
      </p:sp>
    </p:spTree>
    <p:extLst>
      <p:ext uri="{BB962C8B-B14F-4D97-AF65-F5344CB8AC3E}">
        <p14:creationId xmlns:p14="http://schemas.microsoft.com/office/powerpoint/2010/main" val="29132117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699</Words>
  <Application>Microsoft Office PowerPoint</Application>
  <PresentationFormat>Широкоэкранный</PresentationFormat>
  <Paragraphs>61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Droid Serif</vt:lpstr>
      <vt:lpstr>Тема Office</vt:lpstr>
      <vt:lpstr>Влияние рациона питания  и условий окружающей среды  на экспрессию генов продуктивности  у домашней птицы</vt:lpstr>
      <vt:lpstr>Введение</vt:lpstr>
      <vt:lpstr>Гены продуктивности</vt:lpstr>
      <vt:lpstr>Биоактивные вещества растительного происхождения</vt:lpstr>
      <vt:lpstr>Добавки на морской основе</vt:lpstr>
      <vt:lpstr>Добавки на основе насекомых</vt:lpstr>
      <vt:lpstr>Искусственные добавки</vt:lpstr>
      <vt:lpstr>Тепловой стресс</vt:lpstr>
      <vt:lpstr>Плотность посадки</vt:lpstr>
      <vt:lpstr>Качество воздуха и освещение</vt:lpstr>
      <vt:lpstr>Выводы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рациона питания  и условий окружающей среды  на экспрессию генов продуктивности  у домашней птицы</dc:title>
  <dc:creator>Артем Дысин</dc:creator>
  <cp:lastModifiedBy>Артем Дысин</cp:lastModifiedBy>
  <cp:revision>24</cp:revision>
  <dcterms:created xsi:type="dcterms:W3CDTF">2025-06-10T11:34:47Z</dcterms:created>
  <dcterms:modified xsi:type="dcterms:W3CDTF">2025-07-10T10:21:45Z</dcterms:modified>
</cp:coreProperties>
</file>