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3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0135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5E6A0-C223-487D-A0DB-0C02B1069C2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7695E-98B4-40E7-8D4C-9EC25CD94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91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7B60-60FE-4026-BD6E-AD2960164C1F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7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5348-039D-493D-84D3-9FCABB9C1FDB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71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F2AB-8D15-4213-A2CD-B2F9700E5A22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10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9CD-183A-4170-A257-68D0C30D1433}" type="datetime1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07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60BBC-5CD7-48F3-84C9-21DC9BCD19AB}" type="datetime1">
              <a:rPr lang="ru-RU" smtClean="0"/>
              <a:t>09.07.2025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0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8F6D-D980-43CE-86C5-16B371C4B32F}" type="datetime1">
              <a:rPr lang="ru-RU" smtClean="0"/>
              <a:t>09.07.2025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35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C63D9-B589-4B53-B401-FF9AF7E85591}" type="datetime1">
              <a:rPr lang="ru-RU" smtClean="0"/>
              <a:t>09.07.2025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972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6C08-34EA-41A2-92E5-D702ACC81AA0}" type="datetime1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37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A2F4-AFBF-49A3-8639-ADC3F3AA7FFD}" type="datetime1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38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C32E-6A51-4734-844C-8928845DFC6B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13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ECB3-BE44-49ED-AFA8-1C1B83BD8545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78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8EDE3-9F3B-47AC-809F-A43773E5100B}" type="datetime1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CB9C9-D518-4D4F-9FD6-90784D8B3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6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479675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гена гормона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 радужной форели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78467" y="3602038"/>
            <a:ext cx="10058399" cy="2646362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ru-RU" dirty="0"/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Аспирант ФИЦ ВИЖ им. академика Л.К. Эрнста,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Младший научный сотрудник ВНИИГРЖ,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Николаева Ольга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Анатольевна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Исследования выполнены по теме государственного задания № 124020200114-7.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87236" y="698269"/>
            <a:ext cx="87612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научная конференция XIII Лужские научные чтения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«Современное научное знание: теория и практика»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794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7" y="783388"/>
            <a:ext cx="5157787" cy="823912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6" y="1873307"/>
            <a:ext cx="5157787" cy="368458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 гормона роста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соматотропин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ключевым участником  соматотропной оси и влияет на многие физиологические функции, такие как рост, метаболизм, репродукция и иммунитет организма. У радужной форели,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млекопитающих и даже некоторых других видов рыб, работа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скоординирована несколько иначе.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молекулярных механизмов гена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 роста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поиск его генетических маркеров, влияющих на продуктивные признаки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радужной форели, открывают перспективы его использования в маркерной селекции.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783388"/>
            <a:ext cx="5183188" cy="823912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исследования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873307"/>
            <a:ext cx="5183188" cy="36845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особенности работы гена гормона роста у радужной форели</a:t>
            </a:r>
          </a:p>
          <a:p>
            <a:pPr>
              <a:lnSpc>
                <a:spcPct val="100000"/>
              </a:lnSpc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Обнаружить точечные мутации, ассоциированные с продуктивными качествами радужной форели</a:t>
            </a:r>
          </a:p>
          <a:p>
            <a:pPr>
              <a:lnSpc>
                <a:spcPct val="100000"/>
              </a:lnSpc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анализ найденных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SNP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сопоставить с фенотипическими данными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45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и функции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соматотропина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88967" y="1391430"/>
            <a:ext cx="9803966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два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паралога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GH2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состоит из 6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экзонов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5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интронов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somatotropin-1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4135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 на 12 хромосоме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somatotropin-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3615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н., расположен на 13 хромосоме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полученный от животных из разных классов (амфибии, рыбы, рептилии,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птицы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млекопитающие) имеет схожий молекулярный вес, аминокислотное соотношение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биохимическое, физико-химическое и иммунохимическое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родство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Экспрессия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сильнее,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экспрессируется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соматотрофов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гипофиза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экспрессируется более диффузно в клетках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гипофиза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Соматотропины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обладают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плейотропным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действием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развития, метаболизм,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репродуктивное развитие,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осморегуляция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иммунный ответ.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58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203" y="1168300"/>
            <a:ext cx="7154273" cy="34961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7769" y="768190"/>
            <a:ext cx="10476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соматотропной нейроэндокринной оси рыб и млекопитающих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38783" y="5120024"/>
            <a:ext cx="10145726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Обозначения на слайде: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SRIH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соматостатин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GHRH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соматолиберин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PACAP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предшественник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оматолиберина,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 роста,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IGF1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инсулиноподобный фактор роста 1,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TRH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тиреотропин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высвобождающий гормон,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дофамин,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GnRH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гонадотропин высвобождающий гормон,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T3/T4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трийодтиронин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тироксин, «+» - стимулирующее действие, «-» - подавляющее действие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у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Salmoniformes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выявлено стимулирующего действия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TRH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1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7" y="3837587"/>
            <a:ext cx="3652403" cy="13429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63" y="1227093"/>
            <a:ext cx="5717193" cy="1354940"/>
          </a:xfrm>
          <a:prstGeom prst="rect">
            <a:avLst/>
          </a:prstGeom>
          <a:ln w="2857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97774" y="692090"/>
            <a:ext cx="7090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проведение секвенирования фрагмента гена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GH1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063" y="2582033"/>
            <a:ext cx="571719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Выбранный фрагмент 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гена </a:t>
            </a:r>
            <a:r>
              <a:rPr lang="en-US" sz="1400" i="1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sz="1400" i="1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референсном геноме радужной форели, 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en-US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NCBI</a:t>
            </a:r>
            <a:endParaRPr lang="ru-RU" sz="1400" dirty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640319"/>
              </p:ext>
            </p:extLst>
          </p:nvPr>
        </p:nvGraphicFramePr>
        <p:xfrm>
          <a:off x="6163733" y="1227093"/>
          <a:ext cx="5831532" cy="13747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2951">
                  <a:extLst>
                    <a:ext uri="{9D8B030D-6E8A-4147-A177-3AD203B41FA5}">
                      <a16:colId xmlns:a16="http://schemas.microsoft.com/office/drawing/2014/main" val="1717025689"/>
                    </a:ext>
                  </a:extLst>
                </a:gridCol>
                <a:gridCol w="2892829">
                  <a:extLst>
                    <a:ext uri="{9D8B030D-6E8A-4147-A177-3AD203B41FA5}">
                      <a16:colId xmlns:a16="http://schemas.microsoft.com/office/drawing/2014/main" val="2513218841"/>
                    </a:ext>
                  </a:extLst>
                </a:gridCol>
                <a:gridCol w="831272">
                  <a:extLst>
                    <a:ext uri="{9D8B030D-6E8A-4147-A177-3AD203B41FA5}">
                      <a16:colId xmlns:a16="http://schemas.microsoft.com/office/drawing/2014/main" val="169224834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158092973"/>
                    </a:ext>
                  </a:extLst>
                </a:gridCol>
              </a:tblGrid>
              <a:tr h="37612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Праймеры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Ампликон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(п.н.)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амплификации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3461489154"/>
                  </a:ext>
                </a:extLst>
              </a:tr>
              <a:tr h="998668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GH1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CTTACCAATGTATCTCACCATAATTCG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RV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</a:t>
                      </a: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GGTGAATAGCGATTTGACACTTTAT 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95°C – 5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мин.40 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циклов: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95°C – 30 с,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68°C – 60 с,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72°C – 30 с.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72°C – 5 мин …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Хранение при 4°C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270634141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63733" y="2601884"/>
            <a:ext cx="5831532" cy="504000"/>
          </a:xfrm>
          <a:prstGeom prst="rect">
            <a:avLst/>
          </a:prstGeom>
          <a:solidFill>
            <a:srgbClr val="BDD7EE"/>
          </a:soli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Праймеры и протокол ПЦР для 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 </a:t>
            </a:r>
            <a:r>
              <a:rPr lang="en-US" sz="1400" i="1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sz="1400" i="1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dirty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797" y="5180548"/>
            <a:ext cx="3633944" cy="954107"/>
          </a:xfrm>
          <a:prstGeom prst="rect">
            <a:avLst/>
          </a:prstGeom>
          <a:solidFill>
            <a:srgbClr val="BDD7E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Фрагменты гена </a:t>
            </a:r>
            <a:r>
              <a:rPr lang="en-US" sz="1400" i="1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ru-RU" sz="1400" i="1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гель-электрофорезе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Агарозный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гель</a:t>
            </a:r>
            <a:r>
              <a:rPr lang="en-US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1,8%, 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ДНК</a:t>
            </a:r>
            <a:r>
              <a:rPr lang="en-US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маркер</a:t>
            </a:r>
            <a:r>
              <a:rPr lang="en-US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1400" dirty="0" smtClean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Thermo</a:t>
            </a:r>
            <a:r>
              <a:rPr lang="en-US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</a:t>
            </a:r>
            <a:endParaRPr lang="ru-RU" sz="1400" dirty="0" smtClean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FastRuler</a:t>
            </a:r>
            <a:r>
              <a:rPr lang="en-US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100 - 5000 </a:t>
            </a:r>
            <a:r>
              <a:rPr lang="en-US" sz="1400" dirty="0" err="1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endParaRPr lang="ru-RU" sz="1400" dirty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231" y="3534107"/>
            <a:ext cx="7252775" cy="21850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43231" y="5719157"/>
            <a:ext cx="7252775" cy="415498"/>
          </a:xfrm>
          <a:prstGeom prst="rect">
            <a:avLst/>
          </a:prstGeom>
          <a:solidFill>
            <a:srgbClr val="BDD7EE"/>
          </a:soli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</a:t>
            </a:r>
            <a:r>
              <a:rPr lang="ru-RU" sz="1400" dirty="0" err="1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сиквенсы</a:t>
            </a:r>
            <a:r>
              <a:rPr lang="en-US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инструменте </a:t>
            </a:r>
            <a:r>
              <a:rPr lang="ru-RU" sz="1400" dirty="0" err="1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Explorer</a:t>
            </a:r>
            <a:r>
              <a:rPr lang="ru-RU" sz="14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MEGA</a:t>
            </a:r>
            <a:endParaRPr lang="ru-RU" sz="1400" dirty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50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078" y="824493"/>
            <a:ext cx="109238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полиморфных вариантов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гена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ассоциированных с фенотипическими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данными радужной форели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992051"/>
              </p:ext>
            </p:extLst>
          </p:nvPr>
        </p:nvGraphicFramePr>
        <p:xfrm>
          <a:off x="326927" y="1566332"/>
          <a:ext cx="5383916" cy="3327406"/>
        </p:xfrm>
        <a:graphic>
          <a:graphicData uri="http://schemas.openxmlformats.org/drawingml/2006/table">
            <a:tbl>
              <a:tblPr/>
              <a:tblGrid>
                <a:gridCol w="705701">
                  <a:extLst>
                    <a:ext uri="{9D8B030D-6E8A-4147-A177-3AD203B41FA5}">
                      <a16:colId xmlns:a16="http://schemas.microsoft.com/office/drawing/2014/main" val="657255629"/>
                    </a:ext>
                  </a:extLst>
                </a:gridCol>
                <a:gridCol w="658655">
                  <a:extLst>
                    <a:ext uri="{9D8B030D-6E8A-4147-A177-3AD203B41FA5}">
                      <a16:colId xmlns:a16="http://schemas.microsoft.com/office/drawing/2014/main" val="2092532030"/>
                    </a:ext>
                  </a:extLst>
                </a:gridCol>
                <a:gridCol w="705701">
                  <a:extLst>
                    <a:ext uri="{9D8B030D-6E8A-4147-A177-3AD203B41FA5}">
                      <a16:colId xmlns:a16="http://schemas.microsoft.com/office/drawing/2014/main" val="631873040"/>
                    </a:ext>
                  </a:extLst>
                </a:gridCol>
                <a:gridCol w="670416">
                  <a:extLst>
                    <a:ext uri="{9D8B030D-6E8A-4147-A177-3AD203B41FA5}">
                      <a16:colId xmlns:a16="http://schemas.microsoft.com/office/drawing/2014/main" val="3267332794"/>
                    </a:ext>
                  </a:extLst>
                </a:gridCol>
                <a:gridCol w="661596">
                  <a:extLst>
                    <a:ext uri="{9D8B030D-6E8A-4147-A177-3AD203B41FA5}">
                      <a16:colId xmlns:a16="http://schemas.microsoft.com/office/drawing/2014/main" val="1837691631"/>
                    </a:ext>
                  </a:extLst>
                </a:gridCol>
                <a:gridCol w="661596">
                  <a:extLst>
                    <a:ext uri="{9D8B030D-6E8A-4147-A177-3AD203B41FA5}">
                      <a16:colId xmlns:a16="http://schemas.microsoft.com/office/drawing/2014/main" val="459841163"/>
                    </a:ext>
                  </a:extLst>
                </a:gridCol>
                <a:gridCol w="661596">
                  <a:extLst>
                    <a:ext uri="{9D8B030D-6E8A-4147-A177-3AD203B41FA5}">
                      <a16:colId xmlns:a16="http://schemas.microsoft.com/office/drawing/2014/main" val="2869059795"/>
                    </a:ext>
                  </a:extLst>
                </a:gridCol>
                <a:gridCol w="658655">
                  <a:extLst>
                    <a:ext uri="{9D8B030D-6E8A-4147-A177-3AD203B41FA5}">
                      <a16:colId xmlns:a16="http://schemas.microsoft.com/office/drawing/2014/main" val="1167611945"/>
                    </a:ext>
                  </a:extLst>
                </a:gridCol>
              </a:tblGrid>
              <a:tr h="390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C&gt;A)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(A&gt;C)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T&gt;A)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(T&gt;A)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(A&gt;C)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(G&gt;C)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(C&gt;A)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(A&gt;T)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884251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27094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680259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73467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081619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983742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996419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471162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731724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304515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G/C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771499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579837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12:65517757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12:65517801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12:65517865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12:65517940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12:65518000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12:65518001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12:65518007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12:65518069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661398"/>
                  </a:ext>
                </a:extLst>
              </a:tr>
              <a:tr h="203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AAC&gt;AAA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CAC&gt;CCC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CAG&gt;CCG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CAG&gt;CAA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AAC&gt;AAA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GAG&gt;GTG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242362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INTRON VAR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INTRON VAR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EXON VARIANT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EXON VARIANT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INTRON VAR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INTRON VAR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INTRON VAR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INTRON VAR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9739699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903738"/>
              </p:ext>
            </p:extLst>
          </p:nvPr>
        </p:nvGraphicFramePr>
        <p:xfrm>
          <a:off x="5850468" y="1566332"/>
          <a:ext cx="6123220" cy="3327409"/>
        </p:xfrm>
        <a:graphic>
          <a:graphicData uri="http://schemas.openxmlformats.org/drawingml/2006/table">
            <a:tbl>
              <a:tblPr/>
              <a:tblGrid>
                <a:gridCol w="617143">
                  <a:extLst>
                    <a:ext uri="{9D8B030D-6E8A-4147-A177-3AD203B41FA5}">
                      <a16:colId xmlns:a16="http://schemas.microsoft.com/office/drawing/2014/main" val="3636841400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180482064"/>
                    </a:ext>
                  </a:extLst>
                </a:gridCol>
                <a:gridCol w="848573">
                  <a:extLst>
                    <a:ext uri="{9D8B030D-6E8A-4147-A177-3AD203B41FA5}">
                      <a16:colId xmlns:a16="http://schemas.microsoft.com/office/drawing/2014/main" val="1436836907"/>
                    </a:ext>
                  </a:extLst>
                </a:gridCol>
                <a:gridCol w="848573">
                  <a:extLst>
                    <a:ext uri="{9D8B030D-6E8A-4147-A177-3AD203B41FA5}">
                      <a16:colId xmlns:a16="http://schemas.microsoft.com/office/drawing/2014/main" val="2801220843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863688872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3895148749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923173384"/>
                    </a:ext>
                  </a:extLst>
                </a:gridCol>
                <a:gridCol w="1340359">
                  <a:extLst>
                    <a:ext uri="{9D8B030D-6E8A-4147-A177-3AD203B41FA5}">
                      <a16:colId xmlns:a16="http://schemas.microsoft.com/office/drawing/2014/main" val="784771419"/>
                    </a:ext>
                  </a:extLst>
                </a:gridCol>
              </a:tblGrid>
              <a:tr h="24305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образца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Масса рыбы,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Длина, см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Высота тела, см  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Толщина тела, см  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GH1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(T&gt;A)                   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 RS          12:65517940            EXON VARIANT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574981"/>
                  </a:ext>
                </a:extLst>
              </a:tr>
              <a:tr h="653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тела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Смиту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тела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 конца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чешуйчатого покрова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головы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433067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849282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703931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144651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173741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797865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245919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882696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125323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852506"/>
                  </a:ext>
                </a:extLst>
              </a:tr>
              <a:tr h="2430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T/T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2009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1067" y="5146308"/>
            <a:ext cx="4995334" cy="900000"/>
          </a:xfrm>
          <a:prstGeom prst="rect">
            <a:avLst/>
          </a:prstGeom>
          <a:solidFill>
            <a:srgbClr val="BDD7EE"/>
          </a:solidFill>
          <a:ln>
            <a:solidFill>
              <a:srgbClr val="BDD7E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08000"/>
              </a:lnSpc>
            </a:pP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16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полученной последовательности в гене </a:t>
            </a:r>
            <a:r>
              <a:rPr lang="en-US" sz="1600" i="1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GH1</a:t>
            </a:r>
            <a:r>
              <a:rPr lang="en-US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600" dirty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SNP в интронах и 2 SNP в </a:t>
            </a: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экзонах</a:t>
            </a:r>
            <a:endParaRPr lang="ru-RU" sz="1600" dirty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05378" y="5156256"/>
            <a:ext cx="5613400" cy="890052"/>
          </a:xfrm>
          <a:prstGeom prst="rect">
            <a:avLst/>
          </a:prstGeom>
          <a:solidFill>
            <a:srgbClr val="BDD7EE"/>
          </a:solidFill>
          <a:ln>
            <a:solidFill>
              <a:srgbClr val="BDD7E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08000"/>
              </a:lnSpc>
            </a:pP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Фенотипические данные двухгодовиков радужной форели, </a:t>
            </a:r>
          </a:p>
          <a:p>
            <a:pPr>
              <a:lnSpc>
                <a:spcPct val="108000"/>
              </a:lnSpc>
            </a:pP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сортированные по массе  и сопоставленные полиморфному </a:t>
            </a:r>
          </a:p>
          <a:p>
            <a:pPr>
              <a:lnSpc>
                <a:spcPct val="108000"/>
              </a:lnSpc>
            </a:pPr>
            <a:r>
              <a:rPr lang="ru-RU" sz="1600" dirty="0" smtClean="0">
                <a:solidFill>
                  <a:srgbClr val="1201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варианту в экзоне 12:65517940</a:t>
            </a:r>
            <a:endParaRPr lang="en-US" sz="1600" dirty="0" smtClean="0">
              <a:solidFill>
                <a:srgbClr val="1201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CB9C9-D518-4D4F-9FD6-90784D8B30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924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3674</TotalTime>
  <Words>790</Words>
  <Application>Microsoft Office PowerPoint</Application>
  <PresentationFormat>Широкоэкранный</PresentationFormat>
  <Paragraphs>285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 Генетические особенности гена гормона роста радужной форели</vt:lpstr>
      <vt:lpstr>Презентация PowerPoint</vt:lpstr>
      <vt:lpstr>Характеристика и функции соматотропина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Генетические особенности гена гормона роста радужной форели</dc:title>
  <dc:creator>Ольга</dc:creator>
  <cp:lastModifiedBy>Yuriy</cp:lastModifiedBy>
  <cp:revision>40</cp:revision>
  <dcterms:created xsi:type="dcterms:W3CDTF">2025-05-19T11:47:57Z</dcterms:created>
  <dcterms:modified xsi:type="dcterms:W3CDTF">2025-07-09T16:17:23Z</dcterms:modified>
</cp:coreProperties>
</file>