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3" r:id="rId5"/>
    <p:sldId id="260" r:id="rId6"/>
    <p:sldId id="26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47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00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57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0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42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24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545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9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54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50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6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C26DB-74C9-48C4-9408-DBF8B3D59B8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DB7F7-63EF-4D92-9ED8-917C89EEC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60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3F3307-9097-45EF-9CD7-8DFD7A55774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50619" y="2063094"/>
            <a:ext cx="11089531" cy="1655763"/>
          </a:xfrm>
        </p:spPr>
        <p:txBody>
          <a:bodyPr>
            <a:normAutofit fontScale="25000" lnSpcReduction="20000"/>
          </a:bodyPr>
          <a:lstStyle/>
          <a:p>
            <a:endParaRPr lang="ru-RU" sz="112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Полиморфные варианты </a:t>
            </a:r>
            <a:r>
              <a:rPr lang="ru-RU" sz="1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кандидатных</a:t>
            </a:r>
            <a:r>
              <a:rPr lang="ru-RU" sz="1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районов</a:t>
            </a:r>
            <a:r>
              <a:rPr lang="ru-RU" sz="11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предположительно </a:t>
            </a:r>
            <a:r>
              <a:rPr lang="ru-RU" sz="1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ассоциированных </a:t>
            </a:r>
            <a:r>
              <a:rPr lang="ru-RU" sz="1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признаков, </a:t>
            </a:r>
            <a:r>
              <a:rPr lang="ru-RU" sz="1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с </a:t>
            </a:r>
            <a:r>
              <a:rPr lang="ru-RU" sz="1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 мясной </a:t>
            </a:r>
            <a:r>
              <a:rPr lang="ru-RU" sz="1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продуктивности и </a:t>
            </a:r>
            <a:r>
              <a:rPr lang="ru-RU" sz="1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крепости костяка кур</a:t>
            </a:r>
            <a:r>
              <a:rPr lang="ru-RU" sz="1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Щербаков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Ю.С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к.б.н., </a:t>
            </a:r>
            <a:r>
              <a:rPr lang="ru-RU" sz="9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м.н.с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Лаборатории молекулярной генетики</a:t>
            </a: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ru-RU" sz="9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9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 выполнены по теме государственного задания № 124020200114-7.</a:t>
            </a:r>
            <a:endParaRPr lang="ru-RU" sz="9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0" y="158749"/>
            <a:ext cx="1219200" cy="1511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638" y="0"/>
            <a:ext cx="2887362" cy="16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0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3500" y="1505585"/>
            <a:ext cx="52219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SNP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профили,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полученные в результате полногеномного генотипирования кур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чипе 60K и полногеномного секвенирования ДНК пород царскосельская, узбекская бойцовая, корниш, русская белая.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3500" y="3408605"/>
            <a:ext cx="52219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исследований: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выявить полиморфные варианты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кандидатных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генов, связанных с формированием мясной продуктивности и крепости костяка у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кур.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DBBAD9-E7A4-7F7E-4CA1-0836DEFE062B}"/>
              </a:ext>
            </a:extLst>
          </p:cNvPr>
          <p:cNvSpPr/>
          <p:nvPr/>
        </p:nvSpPr>
        <p:spPr>
          <a:xfrm>
            <a:off x="5970506" y="1505585"/>
            <a:ext cx="6105880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</a:t>
            </a:r>
          </a:p>
          <a:p>
            <a:r>
              <a:rPr lang="ru-RU" dirty="0" smtClean="0"/>
              <a:t>1)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данным GWAS анализа определить гены-кандидаты, связанные с формированием мясной продуктивности и крепости костяка у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кур.</a:t>
            </a:r>
          </a:p>
          <a:p>
            <a:r>
              <a:rPr lang="ru-RU" dirty="0" smtClean="0"/>
              <a:t>2)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Провести </a:t>
            </a:r>
            <a:r>
              <a:rPr lang="ru-RU" sz="1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секвенирование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локусов для поиска полиморфных вариантов, предположительно связанных с экспрессией найденных генов-кандидатов у </a:t>
            </a:r>
            <a:r>
              <a:rPr lang="ru-RU" sz="1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царскосельской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породы, а также бойцовых (узбекская бойцовая), мясных (</a:t>
            </a:r>
            <a:r>
              <a:rPr lang="ru-RU" sz="1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корниш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 и яичных (русская белая) пород кур.</a:t>
            </a:r>
          </a:p>
          <a:p>
            <a:pPr marL="342900" indent="-342900" algn="just">
              <a:lnSpc>
                <a:spcPct val="115000"/>
              </a:lnSpc>
              <a:buAutoNum type="arabicParenR"/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480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Цель и задачи исследования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56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048EEF7E-C4A4-6D52-DC72-0982CE42523B}"/>
              </a:ext>
            </a:extLst>
          </p:cNvPr>
          <p:cNvSpPr txBox="1">
            <a:spLocks/>
          </p:cNvSpPr>
          <p:nvPr/>
        </p:nvSpPr>
        <p:spPr>
          <a:xfrm>
            <a:off x="110360" y="1284889"/>
            <a:ext cx="11992302" cy="402809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dirty="0"/>
              <a:t>Материалом для исследования является </a:t>
            </a:r>
            <a:r>
              <a:rPr lang="ru-RU" sz="2000" dirty="0" err="1"/>
              <a:t>царскосельская</a:t>
            </a:r>
            <a:r>
              <a:rPr lang="ru-RU" sz="2000" dirty="0"/>
              <a:t> популяция кур (</a:t>
            </a:r>
            <a:r>
              <a:rPr lang="ru-RU" sz="2000" dirty="0" err="1"/>
              <a:t>Gallus</a:t>
            </a:r>
            <a:r>
              <a:rPr lang="ru-RU" sz="2000" dirty="0"/>
              <a:t> </a:t>
            </a:r>
            <a:r>
              <a:rPr lang="ru-RU" sz="2000" dirty="0" err="1"/>
              <a:t>gallus</a:t>
            </a:r>
            <a:r>
              <a:rPr lang="ru-RU" sz="2000" dirty="0"/>
              <a:t>), содержащаяся в </a:t>
            </a:r>
            <a:r>
              <a:rPr lang="ru-RU" sz="2000" dirty="0" err="1"/>
              <a:t>биоресурсной</a:t>
            </a:r>
            <a:r>
              <a:rPr lang="ru-RU" sz="2000" dirty="0"/>
              <a:t> коллекции ВНИИГРЖ «Генетическая коллекция редких и исчезающих пород кур» (г. Санкт-Петербург—Пушкин). </a:t>
            </a:r>
            <a:r>
              <a:rPr lang="ru-RU" sz="2000" dirty="0" smtClean="0"/>
              <a:t>SNP-анализ </a:t>
            </a:r>
            <a:r>
              <a:rPr lang="ru-RU" sz="2000" dirty="0"/>
              <a:t>включает анализ генотипов, полученных в результате скрининга образцов ДНК с микрочипом </a:t>
            </a:r>
            <a:r>
              <a:rPr lang="ru-RU" sz="2000" dirty="0" err="1"/>
              <a:t>Illumina</a:t>
            </a:r>
            <a:r>
              <a:rPr lang="ru-RU" sz="2000" dirty="0"/>
              <a:t> </a:t>
            </a:r>
            <a:r>
              <a:rPr lang="ru-RU" sz="2000" dirty="0" err="1"/>
              <a:t>Chicken</a:t>
            </a:r>
            <a:r>
              <a:rPr lang="ru-RU" sz="2000" dirty="0"/>
              <a:t> 60K SNP </a:t>
            </a:r>
            <a:r>
              <a:rPr lang="ru-RU" sz="2000" dirty="0" err="1"/>
              <a:t>iSelect</a:t>
            </a:r>
            <a:r>
              <a:rPr lang="ru-RU" sz="2000" dirty="0"/>
              <a:t> </a:t>
            </a:r>
            <a:r>
              <a:rPr lang="ru-RU" sz="2000" dirty="0" err="1"/>
              <a:t>BeadChip</a:t>
            </a:r>
            <a:r>
              <a:rPr lang="ru-RU" sz="2000" dirty="0"/>
              <a:t> («</a:t>
            </a:r>
            <a:r>
              <a:rPr lang="ru-RU" sz="2000" dirty="0" err="1"/>
              <a:t>Illumina</a:t>
            </a:r>
            <a:r>
              <a:rPr lang="ru-RU" sz="2000" dirty="0"/>
              <a:t>», США). Качество </a:t>
            </a:r>
            <a:r>
              <a:rPr lang="ru-RU" sz="2000" dirty="0" err="1"/>
              <a:t>генотипированных</a:t>
            </a:r>
            <a:r>
              <a:rPr lang="ru-RU" sz="2000" dirty="0"/>
              <a:t> SNP-локусов контролируем с помощью программы PLINK 1.9. Для анализа отбираем образцы ДНК с качеством </a:t>
            </a:r>
            <a:r>
              <a:rPr lang="ru-RU" sz="2000" dirty="0" err="1"/>
              <a:t>генотипирования</a:t>
            </a:r>
            <a:r>
              <a:rPr lang="ru-RU" sz="2000" dirty="0"/>
              <a:t> по SNP-локусам более 95%, что оценивалось с использованием программы </a:t>
            </a:r>
            <a:r>
              <a:rPr lang="ru-RU" sz="2000" dirty="0" err="1"/>
              <a:t>Genome</a:t>
            </a:r>
            <a:r>
              <a:rPr lang="ru-RU" sz="2000" dirty="0"/>
              <a:t> </a:t>
            </a:r>
            <a:r>
              <a:rPr lang="ru-RU" sz="2000" dirty="0" err="1"/>
              <a:t>Studio</a:t>
            </a:r>
            <a:r>
              <a:rPr lang="ru-RU" sz="2000" dirty="0"/>
              <a:t> («</a:t>
            </a:r>
            <a:r>
              <a:rPr lang="ru-RU" sz="2000" dirty="0" err="1"/>
              <a:t>Illumina</a:t>
            </a:r>
            <a:r>
              <a:rPr lang="ru-RU" sz="2000" dirty="0"/>
              <a:t>», США). Поиск геномных ассоциаций </a:t>
            </a:r>
            <a:r>
              <a:rPr lang="ru-RU" sz="2000" dirty="0" smtClean="0"/>
              <a:t>проводился </a:t>
            </a:r>
            <a:r>
              <a:rPr lang="ru-RU" sz="2000" dirty="0"/>
              <a:t>с помощью программы </a:t>
            </a:r>
            <a:r>
              <a:rPr lang="en-GB" sz="2000" dirty="0"/>
              <a:t>EMMAX</a:t>
            </a:r>
            <a:r>
              <a:rPr lang="ru-RU" sz="2000" dirty="0"/>
              <a:t>. </a:t>
            </a:r>
            <a:r>
              <a:rPr lang="ru-RU" sz="2000" dirty="0" smtClean="0"/>
              <a:t>В </a:t>
            </a:r>
            <a:r>
              <a:rPr lang="ru-RU" sz="2000" dirty="0"/>
              <a:t>результате в найденных локусах </a:t>
            </a:r>
            <a:r>
              <a:rPr lang="ru-RU" sz="2000" dirty="0" smtClean="0"/>
              <a:t>аннотированы </a:t>
            </a:r>
            <a:r>
              <a:rPr lang="ru-RU" sz="2000" dirty="0" err="1"/>
              <a:t>кандидатные</a:t>
            </a:r>
            <a:r>
              <a:rPr lang="ru-RU" sz="2000" dirty="0"/>
              <a:t> гены и определены регионы для подробного изучения. Далее проведено </a:t>
            </a:r>
            <a:r>
              <a:rPr lang="ru-RU" sz="2000" dirty="0" err="1"/>
              <a:t>секвенирование</a:t>
            </a:r>
            <a:r>
              <a:rPr lang="ru-RU" sz="2000" dirty="0"/>
              <a:t> локусов для поиска полиморфных вариантов, предположительно связанных с экспрессией найденных генов-кандидатов у бойцовых, мясных и яичных пород кур, было получено в результате анализа полных геномов выбранных </a:t>
            </a:r>
            <a:r>
              <a:rPr lang="ru-RU" sz="2000" dirty="0" err="1"/>
              <a:t>кандидатных</a:t>
            </a:r>
            <a:r>
              <a:rPr lang="ru-RU" sz="2000" dirty="0"/>
              <a:t> регионов.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E2481-D311-8AF5-72FF-D05B523B0AD6}"/>
              </a:ext>
            </a:extLst>
          </p:cNvPr>
          <p:cNvSpPr txBox="1"/>
          <p:nvPr/>
        </p:nvSpPr>
        <p:spPr>
          <a:xfrm>
            <a:off x="0" y="19571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методы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7106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746" y="930166"/>
            <a:ext cx="5344510" cy="55820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093372" y="141917"/>
            <a:ext cx="6098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Графики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Manhattan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для обхвата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груди (А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длины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голени (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Б) длины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плюсны (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В) угла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груди (Г)</a:t>
            </a:r>
            <a:endParaRPr lang="ru-RU" sz="2000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38" y="1505607"/>
            <a:ext cx="5634837" cy="397447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95928" y="17269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Корреляционная матрица для показателей экстерьерной оценки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царскосельской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породы кур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7921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816" y="369333"/>
            <a:ext cx="6102413" cy="4617534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984118"/>
              </p:ext>
            </p:extLst>
          </p:nvPr>
        </p:nvGraphicFramePr>
        <p:xfrm>
          <a:off x="270934" y="858050"/>
          <a:ext cx="6138333" cy="5759807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413885">
                  <a:extLst>
                    <a:ext uri="{9D8B030D-6E8A-4147-A177-3AD203B41FA5}">
                      <a16:colId xmlns:a16="http://schemas.microsoft.com/office/drawing/2014/main" val="3437721100"/>
                    </a:ext>
                  </a:extLst>
                </a:gridCol>
                <a:gridCol w="1146627">
                  <a:extLst>
                    <a:ext uri="{9D8B030D-6E8A-4147-A177-3AD203B41FA5}">
                      <a16:colId xmlns:a16="http://schemas.microsoft.com/office/drawing/2014/main" val="2224855230"/>
                    </a:ext>
                  </a:extLst>
                </a:gridCol>
                <a:gridCol w="634399">
                  <a:extLst>
                    <a:ext uri="{9D8B030D-6E8A-4147-A177-3AD203B41FA5}">
                      <a16:colId xmlns:a16="http://schemas.microsoft.com/office/drawing/2014/main" val="161125422"/>
                    </a:ext>
                  </a:extLst>
                </a:gridCol>
                <a:gridCol w="1427888">
                  <a:extLst>
                    <a:ext uri="{9D8B030D-6E8A-4147-A177-3AD203B41FA5}">
                      <a16:colId xmlns:a16="http://schemas.microsoft.com/office/drawing/2014/main" val="3136391866"/>
                    </a:ext>
                  </a:extLst>
                </a:gridCol>
                <a:gridCol w="1515534">
                  <a:extLst>
                    <a:ext uri="{9D8B030D-6E8A-4147-A177-3AD203B41FA5}">
                      <a16:colId xmlns:a16="http://schemas.microsoft.com/office/drawing/2014/main" val="3500640064"/>
                    </a:ext>
                  </a:extLst>
                </a:gridCol>
              </a:tblGrid>
              <a:tr h="93764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Полиморфизм (значимый)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Признак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Хромосома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Позиция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Кандидатные гены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66854717"/>
                  </a:ext>
                </a:extLst>
              </a:tr>
              <a:tr h="61838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rs13823757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длина голени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3,836,294-3,976,173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RNA-</a:t>
                      </a:r>
                      <a:r>
                        <a:rPr lang="ru-RU" sz="1800" dirty="0" err="1">
                          <a:effectLst/>
                        </a:rPr>
                        <a:t>coding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79573616"/>
                  </a:ext>
                </a:extLst>
              </a:tr>
              <a:tr h="61838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rs316245165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угол груди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176,978,791-177,082,442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RNA-</a:t>
                      </a:r>
                      <a:r>
                        <a:rPr lang="ru-RU" sz="1800" dirty="0" err="1" smtClean="0">
                          <a:effectLst/>
                        </a:rPr>
                        <a:t>coding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14080209"/>
                  </a:ext>
                </a:extLst>
              </a:tr>
              <a:tr h="61838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rs315156385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длина плюсны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16,298,653-16,586,728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DCUN1D1, FETUB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25353417"/>
                  </a:ext>
                </a:extLst>
              </a:tr>
              <a:tr h="61838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rs312492432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Обхват груди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3,218,635-3,469,298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FOXK2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35848615"/>
                  </a:ext>
                </a:extLst>
              </a:tr>
              <a:tr h="109173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rs16204837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длина плюсны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5,068,707-5,174,489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TAF8, BTG2, FMOD, PRELP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5674377"/>
                  </a:ext>
                </a:extLst>
              </a:tr>
              <a:tr h="125690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rs14707919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длина голени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5,989,271-6,098,140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IGF2BP1, GIP, PHOSPHO1, PHB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3504337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0934" y="46167"/>
            <a:ext cx="5857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Кандидатные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районы, связанные с формированием </a:t>
            </a:r>
            <a:r>
              <a:rPr lang="ru-RU" dirty="0" smtClean="0">
                <a:solidFill>
                  <a:srgbClr val="002060"/>
                </a:solidFill>
              </a:rPr>
              <a:t>мясной продуктивности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68534" y="5084001"/>
            <a:ext cx="53678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1000"/>
              </a:spcAft>
            </a:pPr>
            <a:r>
              <a:rPr lang="ru-RU" sz="1400" dirty="0" smtClean="0">
                <a:solidFill>
                  <a:srgbClr val="1F497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PCA 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отобранных SNP по породам. </a:t>
            </a:r>
            <a:r>
              <a:rPr lang="ru-RU" sz="1400" dirty="0" err="1">
                <a:solidFill>
                  <a:srgbClr val="1F497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Control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–корниш, </a:t>
            </a:r>
            <a:r>
              <a:rPr lang="ru-RU" sz="1400" dirty="0" err="1">
                <a:solidFill>
                  <a:srgbClr val="1F497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узбекская бойцовая, 3 – русская белая, 4 – царскосельская</a:t>
            </a:r>
            <a:endParaRPr lang="ru-RU" sz="1400" i="1" dirty="0">
              <a:solidFill>
                <a:srgbClr val="1F497D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09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612" y="4559950"/>
            <a:ext cx="11872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082661"/>
              </p:ext>
            </p:extLst>
          </p:nvPr>
        </p:nvGraphicFramePr>
        <p:xfrm>
          <a:off x="778932" y="677335"/>
          <a:ext cx="10368094" cy="3742263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665464">
                  <a:extLst>
                    <a:ext uri="{9D8B030D-6E8A-4147-A177-3AD203B41FA5}">
                      <a16:colId xmlns:a16="http://schemas.microsoft.com/office/drawing/2014/main" val="1997159684"/>
                    </a:ext>
                  </a:extLst>
                </a:gridCol>
                <a:gridCol w="1243402">
                  <a:extLst>
                    <a:ext uri="{9D8B030D-6E8A-4147-A177-3AD203B41FA5}">
                      <a16:colId xmlns:a16="http://schemas.microsoft.com/office/drawing/2014/main" val="2516115233"/>
                    </a:ext>
                  </a:extLst>
                </a:gridCol>
                <a:gridCol w="628297">
                  <a:extLst>
                    <a:ext uri="{9D8B030D-6E8A-4147-A177-3AD203B41FA5}">
                      <a16:colId xmlns:a16="http://schemas.microsoft.com/office/drawing/2014/main" val="2708686695"/>
                    </a:ext>
                  </a:extLst>
                </a:gridCol>
                <a:gridCol w="970024">
                  <a:extLst>
                    <a:ext uri="{9D8B030D-6E8A-4147-A177-3AD203B41FA5}">
                      <a16:colId xmlns:a16="http://schemas.microsoft.com/office/drawing/2014/main" val="665416066"/>
                    </a:ext>
                  </a:extLst>
                </a:gridCol>
                <a:gridCol w="709832">
                  <a:extLst>
                    <a:ext uri="{9D8B030D-6E8A-4147-A177-3AD203B41FA5}">
                      <a16:colId xmlns:a16="http://schemas.microsoft.com/office/drawing/2014/main" val="3217385325"/>
                    </a:ext>
                  </a:extLst>
                </a:gridCol>
                <a:gridCol w="711030">
                  <a:extLst>
                    <a:ext uri="{9D8B030D-6E8A-4147-A177-3AD203B41FA5}">
                      <a16:colId xmlns:a16="http://schemas.microsoft.com/office/drawing/2014/main" val="2172338032"/>
                    </a:ext>
                  </a:extLst>
                </a:gridCol>
                <a:gridCol w="709832">
                  <a:extLst>
                    <a:ext uri="{9D8B030D-6E8A-4147-A177-3AD203B41FA5}">
                      <a16:colId xmlns:a16="http://schemas.microsoft.com/office/drawing/2014/main" val="2774760829"/>
                    </a:ext>
                  </a:extLst>
                </a:gridCol>
                <a:gridCol w="711030">
                  <a:extLst>
                    <a:ext uri="{9D8B030D-6E8A-4147-A177-3AD203B41FA5}">
                      <a16:colId xmlns:a16="http://schemas.microsoft.com/office/drawing/2014/main" val="2866518471"/>
                    </a:ext>
                  </a:extLst>
                </a:gridCol>
                <a:gridCol w="709832">
                  <a:extLst>
                    <a:ext uri="{9D8B030D-6E8A-4147-A177-3AD203B41FA5}">
                      <a16:colId xmlns:a16="http://schemas.microsoft.com/office/drawing/2014/main" val="514785959"/>
                    </a:ext>
                  </a:extLst>
                </a:gridCol>
                <a:gridCol w="711030">
                  <a:extLst>
                    <a:ext uri="{9D8B030D-6E8A-4147-A177-3AD203B41FA5}">
                      <a16:colId xmlns:a16="http://schemas.microsoft.com/office/drawing/2014/main" val="1023741133"/>
                    </a:ext>
                  </a:extLst>
                </a:gridCol>
                <a:gridCol w="709832">
                  <a:extLst>
                    <a:ext uri="{9D8B030D-6E8A-4147-A177-3AD203B41FA5}">
                      <a16:colId xmlns:a16="http://schemas.microsoft.com/office/drawing/2014/main" val="36768875"/>
                    </a:ext>
                  </a:extLst>
                </a:gridCol>
                <a:gridCol w="888489">
                  <a:extLst>
                    <a:ext uri="{9D8B030D-6E8A-4147-A177-3AD203B41FA5}">
                      <a16:colId xmlns:a16="http://schemas.microsoft.com/office/drawing/2014/main" val="2706539128"/>
                    </a:ext>
                  </a:extLst>
                </a:gridCol>
              </a:tblGrid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SNP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Позиция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Аллель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Царскосельская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Корниш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Русская белая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Узбекская бойцовая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846627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rs313240499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3,913,480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T/C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intron variant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043793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rs318011095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3,913,491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A/G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intron variant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3493444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rs736976558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3,924,095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T/G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intron variant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91792101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rs14788735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3,928,539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T/G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intron variant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0569028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rs313373152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3,931,091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A/G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intron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variant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9456178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rs318182062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3,931,552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A/G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intron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variant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2705682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rs314129157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3,931,573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T/C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intron variant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117080"/>
                  </a:ext>
                </a:extLst>
              </a:tr>
              <a:tr h="41580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rs317741360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3,935,904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T/G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intron variant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770266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7933" y="6996"/>
            <a:ext cx="11421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solidFill>
                  <a:srgbClr val="002060"/>
                </a:solidFill>
              </a:rPr>
              <a:t>Кандидатные</a:t>
            </a:r>
            <a:r>
              <a:rPr lang="ru-RU" sz="1600" dirty="0" smtClean="0">
                <a:solidFill>
                  <a:srgbClr val="002060"/>
                </a:solidFill>
              </a:rPr>
              <a:t> полиморфные </a:t>
            </a:r>
            <a:r>
              <a:rPr lang="ru-RU" sz="1600" dirty="0">
                <a:solidFill>
                  <a:srgbClr val="002060"/>
                </a:solidFill>
              </a:rPr>
              <a:t>варианты в гене ENSGALG00000050475 (хромосома 1), связанные с длинной голени у пород царскосельская, корниш, русская белая, узбекская бойцовая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6612" y="4898504"/>
            <a:ext cx="11872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Проведенное исследование позволило выявить ряд локусов, ассоциированных с экстерьерными характеристиками царскосельской породы кур. Большая часть генов в идентифицированных локусах была вовлечена в процессы костеобразования и костного гомеостаза, которые косвенно регулируют биологический потенциал особи к росту. Выявленные гены-кандидаты могут быть рекомендованы к использованию в маркерной селекции для царскосельской породы кур. Для подтверждения фундаментальной роли выявленных генов в формировании генетического потенциала проведено сравнение с породами – корниш, русская белая и узбекская бойцовая.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340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625</Words>
  <Application>Microsoft Office PowerPoint</Application>
  <PresentationFormat>Широкоэкранный</PresentationFormat>
  <Paragraphs>160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Yuriy</cp:lastModifiedBy>
  <cp:revision>27</cp:revision>
  <dcterms:created xsi:type="dcterms:W3CDTF">2024-10-14T09:59:01Z</dcterms:created>
  <dcterms:modified xsi:type="dcterms:W3CDTF">2025-07-09T16:24:35Z</dcterms:modified>
</cp:coreProperties>
</file>