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2" autoAdjust="0"/>
    <p:restoredTop sz="86378" autoAdjust="0"/>
  </p:normalViewPr>
  <p:slideViewPr>
    <p:cSldViewPr>
      <p:cViewPr>
        <p:scale>
          <a:sx n="80" d="100"/>
          <a:sy n="80" d="100"/>
        </p:scale>
        <p:origin x="-1426" y="-72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30" y="2750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56BE65-9880-4663-B5D4-D65428182CBA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A2ED7-8193-4431-A058-082CDE8F6B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264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895EB-BDF9-4726-809A-9F121A4002E1}" type="datetime1">
              <a:rPr lang="ru-RU" smtClean="0"/>
              <a:t>10.06.2025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8FF8B6-71F8-401A-B08E-5CB052D4EE6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7EE93-969A-42A8-A068-3946AABD9127}" type="datetime1">
              <a:rPr lang="ru-RU" smtClean="0"/>
              <a:t>10.06.2025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8FF8B6-71F8-401A-B08E-5CB052D4EE6F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D7E0-8908-4A83-84E1-4DFAF5AC90F0}" type="datetime1">
              <a:rPr lang="ru-RU" smtClean="0"/>
              <a:t>10.06.2025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8FF8B6-71F8-401A-B08E-5CB052D4EE6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B4CB-7EF3-45D2-8264-5A0649E771DF}" type="datetime1">
              <a:rPr lang="ru-RU" smtClean="0"/>
              <a:t>10.06.2025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8FF8B6-71F8-401A-B08E-5CB052D4EE6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B97D-DE02-412C-91BC-581F77792029}" type="datetime1">
              <a:rPr lang="ru-RU" smtClean="0"/>
              <a:t>10.06.2025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8FF8B6-71F8-401A-B08E-5CB052D4EE6F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4216C-9B05-4D1F-8A78-8D795DFE7927}" type="datetime1">
              <a:rPr lang="ru-RU" smtClean="0"/>
              <a:t>10.06.2025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8FF8B6-71F8-401A-B08E-5CB052D4EE6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9FF7-428F-47E4-9AAE-74DF54D384D2}" type="datetime1">
              <a:rPr lang="ru-RU" smtClean="0"/>
              <a:t>10.06.2025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8FF8B6-71F8-401A-B08E-5CB052D4EE6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CB969-8DE4-4375-A5FE-3D66B7631EFE}" type="datetime1">
              <a:rPr lang="ru-RU" smtClean="0"/>
              <a:t>10.06.2025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8FF8B6-71F8-401A-B08E-5CB052D4EE6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21EE-91F5-47CB-A55A-96CAE1CB2888}" type="datetime1">
              <a:rPr lang="ru-RU" smtClean="0"/>
              <a:t>10.06.2025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8FF8B6-71F8-401A-B08E-5CB052D4EE6F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6AA37-453C-41E9-B012-D25581B4EAB9}" type="datetime1">
              <a:rPr lang="ru-RU" smtClean="0"/>
              <a:t>10.06.2025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F8B6-71F8-401A-B08E-5CB052D4EE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AA94-9E61-4DA5-8CB1-0A646FDAE1B3}" type="datetime1">
              <a:rPr lang="ru-RU" smtClean="0"/>
              <a:t>10.06.2025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F8B6-71F8-401A-B08E-5CB052D4EE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B050D58-0617-44E8-9058-AE3650FA561C}" type="datetime1">
              <a:rPr lang="ru-RU" smtClean="0"/>
              <a:t>10.06.2025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B8FF8B6-71F8-401A-B08E-5CB052D4EE6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0542" y="188641"/>
            <a:ext cx="6899850" cy="1152127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научно-исследовательский институт генетики и разведения сельскохозяйственных животных – филиал Федерального государственного бюджетного научного учреждения «Федеральный исследовательский центр животноводства – ВИЖ имени академика Л. К. Эрнста»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412776"/>
            <a:ext cx="8568952" cy="511256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научно-практическая конференция, посвящённая</a:t>
            </a:r>
          </a:p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85-летию ВНИИГРЖ </a:t>
            </a:r>
          </a:p>
          <a:p>
            <a:pPr algn="ctr"/>
            <a:r>
              <a:rPr lang="ru-RU" sz="18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«Современные технологии в генетике, селекции и воспроизводстве сельскохозяйственных  животных»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10-11 июня 2025 г.</a:t>
            </a:r>
          </a:p>
          <a:p>
            <a:pPr algn="ctr"/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доклада:</a:t>
            </a:r>
          </a:p>
          <a:p>
            <a:pPr algn="ctr"/>
            <a:r>
              <a:rPr lang="ru-RU" sz="1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«Оценка возрастных изменений биологических показателей </a:t>
            </a:r>
            <a:r>
              <a:rPr lang="ru-RU" sz="18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спермопродукции</a:t>
            </a:r>
            <a:r>
              <a:rPr lang="ru-RU" sz="1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быков-производителей молочных пород»</a:t>
            </a:r>
          </a:p>
          <a:p>
            <a:endParaRPr lang="ru-RU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</a:t>
            </a:r>
            <a:r>
              <a:rPr lang="ru-RU" sz="1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Елохин Евгений Александрович,</a:t>
            </a:r>
          </a:p>
          <a:p>
            <a:pPr algn="r"/>
            <a:r>
              <a:rPr lang="ru-RU" sz="1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аспирант лаборатории биологии развития ВНИИГРЖ</a:t>
            </a:r>
          </a:p>
          <a:p>
            <a:pPr algn="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 </a:t>
            </a:r>
            <a:r>
              <a:rPr lang="ru-RU" sz="14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Турлова</a:t>
            </a:r>
            <a:r>
              <a:rPr lang="ru-RU" sz="1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Юлия Григорьевна,</a:t>
            </a:r>
          </a:p>
          <a:p>
            <a:pPr algn="r"/>
            <a:r>
              <a:rPr lang="ru-RU" sz="1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канд. биол. наук, ст. науч. </a:t>
            </a:r>
            <a:r>
              <a:rPr lang="ru-RU" sz="14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</a:t>
            </a:r>
            <a:r>
              <a:rPr lang="ru-RU" sz="1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endParaRPr lang="ru-RU" sz="14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Санкт-Петербург, Пушкин, 2025</a:t>
            </a:r>
            <a:endParaRPr lang="ru-RU" sz="1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1152128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96677"/>
            <a:ext cx="1282452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ЗС\Desktop\Фото быков НЕВСКОЕ\Канкан 868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504703"/>
            <a:ext cx="2016224" cy="134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ЗС\Desktop\Фото быков НЕВСКОЕ\Славный 105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77" y="4149080"/>
            <a:ext cx="1927056" cy="129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09" y="5373216"/>
            <a:ext cx="1907867" cy="1260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074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8FF8B6-71F8-401A-B08E-5CB052D4EE6F}" type="slidenum">
              <a:rPr lang="ru-RU" sz="1600" smtClean="0"/>
              <a:t>2</a:t>
            </a:fld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332656"/>
            <a:ext cx="48245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07950" indent="450215" algn="just">
              <a:lnSpc>
                <a:spcPct val="150000"/>
              </a:lnSpc>
            </a:pPr>
            <a:endParaRPr lang="ru-RU" sz="1600" dirty="0" smtClean="0">
              <a:latin typeface="Arial Black" panose="020B0A04020102020204" pitchFamily="34" charset="0"/>
            </a:endParaRPr>
          </a:p>
          <a:p>
            <a:pPr marR="107950" indent="450215" algn="just">
              <a:lnSpc>
                <a:spcPct val="150000"/>
              </a:lnSpc>
            </a:pPr>
            <a:endParaRPr lang="ru-RU" sz="1600" dirty="0">
              <a:latin typeface="Arial Black" panose="020B0A04020102020204" pitchFamily="34" charset="0"/>
            </a:endParaRPr>
          </a:p>
          <a:p>
            <a:pPr marR="107950" indent="450215" algn="just">
              <a:lnSpc>
                <a:spcPct val="150000"/>
              </a:lnSpc>
            </a:pPr>
            <a:r>
              <a:rPr lang="ru-RU" sz="1600" dirty="0" smtClean="0">
                <a:effectLst/>
                <a:latin typeface="Arial Black" panose="020B0A04020102020204" pitchFamily="34" charset="0"/>
              </a:rPr>
              <a:t>На </a:t>
            </a:r>
            <a:r>
              <a:rPr lang="ru-RU" sz="1600" dirty="0" err="1" smtClean="0">
                <a:effectLst/>
                <a:latin typeface="Arial Black" panose="020B0A04020102020204" pitchFamily="34" charset="0"/>
              </a:rPr>
              <a:t>племпредприятиях</a:t>
            </a:r>
            <a:r>
              <a:rPr lang="ru-RU" sz="1600" dirty="0" smtClean="0">
                <a:effectLst/>
                <a:latin typeface="Arial Black" panose="020B0A04020102020204" pitchFamily="34" charset="0"/>
              </a:rPr>
              <a:t> ремонтных бычков переводят в основное стадо обычно в </a:t>
            </a:r>
            <a:r>
              <a:rPr lang="ru-RU" sz="1600" b="1" dirty="0" smtClean="0">
                <a:effectLst/>
                <a:latin typeface="Arial Black" panose="020B0A04020102020204" pitchFamily="34" charset="0"/>
              </a:rPr>
              <a:t>18 месяцев. </a:t>
            </a:r>
            <a:r>
              <a:rPr lang="ru-RU" sz="1600" dirty="0" smtClean="0">
                <a:effectLst/>
                <a:latin typeface="Arial Black" panose="020B0A04020102020204" pitchFamily="34" charset="0"/>
              </a:rPr>
              <a:t>Молодой бычок проходит этапы «обучения» еще на стадии ремонтного молодняка – выход в манеж с палкой-</a:t>
            </a:r>
            <a:r>
              <a:rPr lang="ru-RU" sz="1600" dirty="0" err="1" smtClean="0">
                <a:effectLst/>
                <a:latin typeface="Arial Black" panose="020B0A04020102020204" pitchFamily="34" charset="0"/>
              </a:rPr>
              <a:t>водилом</a:t>
            </a:r>
            <a:r>
              <a:rPr lang="ru-RU" sz="1600" dirty="0" smtClean="0">
                <a:effectLst/>
                <a:latin typeface="Arial Black" panose="020B0A04020102020204" pitchFamily="34" charset="0"/>
              </a:rPr>
              <a:t> и пробные садки. Полноценным быком-производителем он становится при стабильном получении качественного </a:t>
            </a:r>
            <a:r>
              <a:rPr lang="ru-RU" sz="1600" dirty="0" err="1" smtClean="0">
                <a:effectLst/>
                <a:latin typeface="Arial Black" panose="020B0A04020102020204" pitchFamily="34" charset="0"/>
              </a:rPr>
              <a:t>эякулята</a:t>
            </a:r>
            <a:r>
              <a:rPr lang="ru-RU" sz="1600" dirty="0" smtClean="0">
                <a:effectLst/>
                <a:latin typeface="Arial Black" panose="020B0A04020102020204" pitchFamily="34" charset="0"/>
              </a:rPr>
              <a:t>.</a:t>
            </a:r>
            <a:endParaRPr lang="ru-RU" sz="1600" dirty="0">
              <a:effectLst/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73016"/>
            <a:ext cx="3893016" cy="2153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92696"/>
            <a:ext cx="3893016" cy="2414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378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-119930" y="1102194"/>
            <a:ext cx="5084614" cy="5584607"/>
          </a:xfrm>
        </p:spPr>
        <p:txBody>
          <a:bodyPr>
            <a:normAutofit fontScale="77500" lnSpcReduction="20000"/>
          </a:bodyPr>
          <a:lstStyle/>
          <a:p>
            <a:pPr marR="71755" indent="0" algn="just">
              <a:lnSpc>
                <a:spcPct val="120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8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Цель </a:t>
            </a:r>
            <a:r>
              <a:rPr lang="ru-RU" sz="1800" dirty="0">
                <a:solidFill>
                  <a:srgbClr val="FFFF00"/>
                </a:solidFill>
                <a:latin typeface="Arial Black" panose="020B0A04020102020204" pitchFamily="34" charset="0"/>
              </a:rPr>
              <a:t>исследований</a:t>
            </a:r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Black" panose="020B0A04020102020204" pitchFamily="34" charset="0"/>
              </a:rPr>
              <a:t>- выявление закономерности </a:t>
            </a:r>
            <a:r>
              <a:rPr lang="ru-RU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изменений качества спермопродукции  быков-производителей </a:t>
            </a:r>
            <a:r>
              <a:rPr lang="ru-RU" sz="1800" dirty="0">
                <a:solidFill>
                  <a:schemeClr val="tx1"/>
                </a:solidFill>
                <a:latin typeface="Arial Black" panose="020B0A04020102020204" pitchFamily="34" charset="0"/>
              </a:rPr>
              <a:t>в зависимости от возраста. </a:t>
            </a:r>
            <a:endParaRPr lang="ru-RU" sz="18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R="71755" indent="0" algn="just">
              <a:lnSpc>
                <a:spcPct val="120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ru-RU" sz="1800" b="1" i="1" u="sng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Задача</a:t>
            </a:r>
            <a:r>
              <a:rPr lang="ru-RU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Black" panose="020B0A04020102020204" pitchFamily="34" charset="0"/>
              </a:rPr>
              <a:t>- </a:t>
            </a:r>
            <a:r>
              <a:rPr lang="ru-RU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оценить возрастные изменения качества </a:t>
            </a:r>
            <a:r>
              <a:rPr lang="ru-RU" sz="1800" dirty="0">
                <a:solidFill>
                  <a:schemeClr val="tx1"/>
                </a:solidFill>
                <a:latin typeface="Arial Black" panose="020B0A04020102020204" pitchFamily="34" charset="0"/>
              </a:rPr>
              <a:t>спермы </a:t>
            </a:r>
            <a:r>
              <a:rPr lang="ru-RU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быков-производителей по </a:t>
            </a:r>
            <a:r>
              <a:rPr lang="ru-RU" sz="1800" dirty="0">
                <a:solidFill>
                  <a:schemeClr val="tx1"/>
                </a:solidFill>
                <a:latin typeface="Arial Black" panose="020B0A04020102020204" pitchFamily="34" charset="0"/>
              </a:rPr>
              <a:t>физиологическим и морфологическим показателям, определение индивидуальных качеств быков по производству спермопродукции</a:t>
            </a:r>
            <a:r>
              <a:rPr lang="ru-RU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R="71755" indent="0" algn="just">
              <a:lnSpc>
                <a:spcPct val="120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</a:t>
            </a:r>
            <a:r>
              <a:rPr lang="ru-RU" sz="1800" b="1" i="1" u="sng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Объект исследований </a:t>
            </a:r>
            <a:r>
              <a:rPr lang="ru-RU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– </a:t>
            </a:r>
            <a:r>
              <a:rPr lang="ru-RU" sz="1800" dirty="0">
                <a:solidFill>
                  <a:schemeClr val="tx1"/>
                </a:solidFill>
                <a:latin typeface="Arial Black" panose="020B0A04020102020204" pitchFamily="34" charset="0"/>
              </a:rPr>
              <a:t>ремонтные </a:t>
            </a:r>
            <a:r>
              <a:rPr lang="ru-RU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быки </a:t>
            </a:r>
            <a:r>
              <a:rPr lang="ru-RU" sz="1800" dirty="0">
                <a:solidFill>
                  <a:schemeClr val="tx1"/>
                </a:solidFill>
                <a:latin typeface="Arial Black" panose="020B0A04020102020204" pitchFamily="34" charset="0"/>
              </a:rPr>
              <a:t>в возрасте 12-20 месяцев голштинской и </a:t>
            </a:r>
            <a:r>
              <a:rPr lang="ru-RU"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айрширской</a:t>
            </a:r>
            <a:r>
              <a:rPr lang="ru-RU" sz="1800" dirty="0">
                <a:solidFill>
                  <a:schemeClr val="tx1"/>
                </a:solidFill>
                <a:latin typeface="Arial Black" panose="020B0A04020102020204" pitchFamily="34" charset="0"/>
              </a:rPr>
              <a:t> породы, принадлежащие АО «Невское» по племенной работе (n = </a:t>
            </a:r>
            <a:r>
              <a:rPr lang="ru-RU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15).</a:t>
            </a:r>
            <a:endParaRPr lang="ru-RU" sz="1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R="71755" indent="0" algn="just">
              <a:lnSpc>
                <a:spcPct val="120000"/>
              </a:lnSpc>
              <a:spcAft>
                <a:spcPts val="300"/>
              </a:spcAft>
              <a:buNone/>
            </a:pPr>
            <a:r>
              <a:rPr lang="ru-RU" sz="1800" i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ru-RU" sz="1800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</a:t>
            </a:r>
            <a:r>
              <a:rPr lang="ru-RU" sz="1800" i="1" u="sng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Материал </a:t>
            </a:r>
            <a:r>
              <a:rPr lang="ru-RU" sz="1800" i="1" u="sng" dirty="0">
                <a:solidFill>
                  <a:srgbClr val="FFFF00"/>
                </a:solidFill>
                <a:latin typeface="Arial Black" panose="020B0A04020102020204" pitchFamily="34" charset="0"/>
              </a:rPr>
              <a:t>для исследования </a:t>
            </a:r>
            <a:r>
              <a:rPr lang="ru-RU" sz="1800" dirty="0">
                <a:solidFill>
                  <a:schemeClr val="tx1"/>
                </a:solidFill>
                <a:latin typeface="Arial Black" panose="020B0A04020102020204" pitchFamily="34" charset="0"/>
              </a:rPr>
              <a:t>- сперма быков. Качество полученного эякулята изучалось по показателям: подвижность</a:t>
            </a:r>
            <a:r>
              <a:rPr lang="ru-RU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, концентрация, морфология,  </a:t>
            </a:r>
            <a:r>
              <a:rPr lang="ru-RU" sz="1800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жизнеспособ-ность</a:t>
            </a:r>
            <a:r>
              <a:rPr lang="ru-RU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. Морфология </a:t>
            </a:r>
            <a:r>
              <a:rPr lang="ru-RU" sz="1800" dirty="0">
                <a:solidFill>
                  <a:schemeClr val="tx1"/>
                </a:solidFill>
                <a:latin typeface="Arial Black" panose="020B0A04020102020204" pitchFamily="34" charset="0"/>
              </a:rPr>
              <a:t>клеток эякулята оценивалась путем окрашивания по протоколу </a:t>
            </a:r>
            <a:r>
              <a:rPr lang="ru-RU"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Diff-Quick</a:t>
            </a:r>
            <a:r>
              <a:rPr lang="ru-RU" sz="1800" dirty="0">
                <a:solidFill>
                  <a:schemeClr val="tx1"/>
                </a:solidFill>
                <a:latin typeface="Arial Black" panose="020B0A04020102020204" pitchFamily="34" charset="0"/>
              </a:rPr>
              <a:t>. Оценка </a:t>
            </a:r>
            <a:r>
              <a:rPr lang="ru-RU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проводилась визуально и с </a:t>
            </a:r>
            <a:r>
              <a:rPr lang="ru-RU" sz="1800" dirty="0">
                <a:solidFill>
                  <a:schemeClr val="tx1"/>
                </a:solidFill>
                <a:latin typeface="Arial Black" panose="020B0A04020102020204" pitchFamily="34" charset="0"/>
              </a:rPr>
              <a:t>помощью </a:t>
            </a:r>
            <a:r>
              <a:rPr lang="ru-RU" sz="1800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специализи-рованной</a:t>
            </a:r>
            <a:r>
              <a:rPr lang="ru-RU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Black" panose="020B0A04020102020204" pitchFamily="34" charset="0"/>
              </a:rPr>
              <a:t>компьютерной программы </a:t>
            </a:r>
            <a:r>
              <a:rPr lang="en-US" sz="1800" dirty="0">
                <a:solidFill>
                  <a:schemeClr val="tx1"/>
                </a:solidFill>
                <a:latin typeface="Arial Black" panose="020B0A04020102020204" pitchFamily="34" charset="0"/>
              </a:rPr>
              <a:t>CASA</a:t>
            </a:r>
            <a:r>
              <a:rPr lang="ru-RU" sz="1800" dirty="0">
                <a:solidFill>
                  <a:schemeClr val="tx1"/>
                </a:solidFill>
                <a:latin typeface="Times New Roman"/>
              </a:rPr>
              <a:t>.</a:t>
            </a:r>
            <a:endParaRPr lang="ru-RU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5919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Цель</a:t>
            </a:r>
            <a:r>
              <a:rPr lang="en-US" sz="2000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и задачи исследований</a:t>
            </a:r>
            <a:endParaRPr lang="ru-RU" sz="200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avatars.mds.yandex.net/i?id=de1fe10717fbb9598c9a2c6335a62b3b77f2bd11-588670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861" y="1124744"/>
            <a:ext cx="381642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252" y="3501008"/>
            <a:ext cx="2430016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https://avatars.mds.yandex.net/i?id=ce22312e18500da423e8d362100309544a5ce704-5257529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094" y="5352756"/>
            <a:ext cx="4167906" cy="149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09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4751884"/>
              </p:ext>
            </p:extLst>
          </p:nvPr>
        </p:nvGraphicFramePr>
        <p:xfrm>
          <a:off x="323527" y="1628801"/>
          <a:ext cx="8568954" cy="3961972"/>
        </p:xfrm>
        <a:graphic>
          <a:graphicData uri="http://schemas.openxmlformats.org/drawingml/2006/table">
            <a:tbl>
              <a:tblPr/>
              <a:tblGrid>
                <a:gridCol w="13567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926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8717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039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3308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9405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0129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93610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Количество быков, 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голов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/ 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возраст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, мес.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эякулятов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(дуплет)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Средний объем дуплетного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эякулята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, мл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Активность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выше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8 баллов,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Активность ниже 2 баллов,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Концен-трация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, млрд, мл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Заморо-жено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доз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241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/ 11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2,25±0,32</a:t>
                      </a:r>
                      <a:r>
                        <a:rPr lang="ru-RU" sz="1200" baseline="300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 panose="02020603050405020304" pitchFamily="18" charset="0"/>
                        </a:rPr>
                        <a:t> 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0,65 ± 0,06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241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/ 12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2,91±0,38</a:t>
                      </a:r>
                      <a:r>
                        <a:rPr lang="ru-RU" sz="1200" baseline="300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 panose="02020603050405020304" pitchFamily="18" charset="0"/>
                        </a:rPr>
                        <a:t> 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70,0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0,74 ± 0,04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241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/ 13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3,88±0,27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43,8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0,78 ± 0,06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905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934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/ 14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3,44±0,33 </a:t>
                      </a:r>
                      <a:r>
                        <a:rPr lang="en-US" sz="1200" kern="1200" baseline="300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b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33,3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61,1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0,7 ± 0,04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815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241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11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/ 15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39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4,31±0,26</a:t>
                      </a:r>
                      <a:r>
                        <a:rPr lang="en-US" sz="1200" kern="1200" baseline="300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 c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28,9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0,89 ± 0,07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2710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241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/ 16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4,85±0,28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73,2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19,5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0,86 ± 0,07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3750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241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15 / 17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4,27±0,22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55,6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15,9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0,85 ± 0,09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4225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241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15 / 18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52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4,25±0,19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60,8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37,3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0,85 ± 0,09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3287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241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15 / 19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5,04±0,20</a:t>
                      </a:r>
                      <a:r>
                        <a:rPr lang="en-US" sz="1200" kern="1200" baseline="300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 d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58,3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31,3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0,92 ± 0,1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4225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241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15 / 20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48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4,77 ± 0,32</a:t>
                      </a:r>
                      <a:r>
                        <a:rPr lang="en-US" sz="1200" kern="1200" baseline="300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 d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 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50,8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20,3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0,89 ± 0,1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3675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241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15 / 21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44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4,95 ± 0,25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d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47,5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20,3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0,92 ± 0,1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4050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241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15 / 22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50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4,21 ± 0,28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48,0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28,0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0,98 ± 0,1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anose="02020603050405020304" pitchFamily="18" charset="0"/>
                        </a:rPr>
                        <a:t>3840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pPr algn="ctr"/>
            <a:r>
              <a:rPr lang="ru-RU" sz="1800" dirty="0">
                <a:latin typeface="Arial Black" panose="020B0A04020102020204" pitchFamily="34" charset="0"/>
                <a:cs typeface="Times New Roman" panose="02020603050405020304" pitchFamily="18" charset="0"/>
              </a:rPr>
              <a:t>Качественная характеристика </a:t>
            </a:r>
            <a:r>
              <a:rPr lang="ru-RU" sz="1800" dirty="0" err="1">
                <a:latin typeface="Arial Black" panose="020B0A04020102020204" pitchFamily="34" charset="0"/>
                <a:cs typeface="Times New Roman" panose="02020603050405020304" pitchFamily="18" charset="0"/>
              </a:rPr>
              <a:t>нативной</a:t>
            </a:r>
            <a:r>
              <a:rPr lang="ru-RU" sz="1800" dirty="0">
                <a:latin typeface="Arial Black" panose="020B0A04020102020204" pitchFamily="34" charset="0"/>
                <a:cs typeface="Times New Roman" panose="02020603050405020304" pitchFamily="18" charset="0"/>
              </a:rPr>
              <a:t> спермы</a:t>
            </a:r>
            <a:br>
              <a:rPr lang="ru-RU" sz="1800" dirty="0"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latin typeface="Arial Black" panose="020B0A04020102020204" pitchFamily="34" charset="0"/>
                <a:cs typeface="Times New Roman" panose="02020603050405020304" pitchFamily="18" charset="0"/>
              </a:rPr>
              <a:t>быков </a:t>
            </a:r>
            <a:r>
              <a:rPr lang="ru-RU" sz="1800" dirty="0" err="1">
                <a:latin typeface="Arial Black" panose="020B0A04020102020204" pitchFamily="34" charset="0"/>
                <a:cs typeface="Times New Roman" panose="02020603050405020304" pitchFamily="18" charset="0"/>
              </a:rPr>
              <a:t>постпубертатного</a:t>
            </a:r>
            <a:r>
              <a:rPr lang="ru-RU" sz="1800" dirty="0">
                <a:latin typeface="Arial Black" panose="020B0A04020102020204" pitchFamily="34" charset="0"/>
                <a:cs typeface="Times New Roman" panose="02020603050405020304" pitchFamily="18" charset="0"/>
              </a:rPr>
              <a:t> возраста по месяцам 	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8FF8B6-71F8-401A-B08E-5CB052D4EE6F}" type="slidenum">
              <a:rPr lang="ru-RU" smtClean="0"/>
              <a:t>4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5877272"/>
            <a:ext cx="6912768" cy="278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900" i="1" dirty="0" smtClean="0">
                <a:latin typeface="Arial Black" panose="020B0A04020102020204" pitchFamily="34" charset="0"/>
                <a:ea typeface="Calibri"/>
                <a:cs typeface="Times New Roman"/>
              </a:rPr>
              <a:t>Примечание:  </a:t>
            </a:r>
            <a:r>
              <a:rPr lang="en-US" sz="900" i="1" dirty="0">
                <a:latin typeface="Arial Black" panose="020B0A04020102020204" pitchFamily="34" charset="0"/>
                <a:ea typeface="Calibri"/>
                <a:cs typeface="Times New Roman"/>
              </a:rPr>
              <a:t>a:b</a:t>
            </a:r>
            <a:r>
              <a:rPr lang="ru-RU" sz="900" i="1" dirty="0">
                <a:latin typeface="Arial Black" panose="020B0A04020102020204" pitchFamily="34" charset="0"/>
                <a:ea typeface="Calibri"/>
                <a:cs typeface="Times New Roman"/>
              </a:rPr>
              <a:t> р&lt;0,05</a:t>
            </a:r>
            <a:r>
              <a:rPr lang="en-US" sz="900" i="1" dirty="0">
                <a:latin typeface="Arial Black" panose="020B0A04020102020204" pitchFamily="34" charset="0"/>
                <a:ea typeface="Calibri"/>
                <a:cs typeface="Times New Roman"/>
              </a:rPr>
              <a:t>; a:c </a:t>
            </a:r>
            <a:r>
              <a:rPr lang="ru-RU" sz="900" i="1" dirty="0">
                <a:latin typeface="Arial Black" panose="020B0A04020102020204" pitchFamily="34" charset="0"/>
                <a:ea typeface="Calibri"/>
                <a:cs typeface="Times New Roman"/>
              </a:rPr>
              <a:t>р&lt;0,01</a:t>
            </a:r>
            <a:r>
              <a:rPr lang="en-US" sz="900" i="1" dirty="0">
                <a:latin typeface="Arial Black" panose="020B0A04020102020204" pitchFamily="34" charset="0"/>
                <a:ea typeface="Calibri"/>
                <a:cs typeface="Times New Roman"/>
              </a:rPr>
              <a:t>; a</a:t>
            </a:r>
            <a:r>
              <a:rPr lang="ru-RU" sz="900" i="1" dirty="0">
                <a:latin typeface="Arial Black" panose="020B0A04020102020204" pitchFamily="34" charset="0"/>
                <a:ea typeface="Calibri"/>
                <a:cs typeface="Times New Roman"/>
              </a:rPr>
              <a:t>:</a:t>
            </a:r>
            <a:r>
              <a:rPr lang="en-US" sz="900" i="1" dirty="0">
                <a:latin typeface="Arial Black" panose="020B0A04020102020204" pitchFamily="34" charset="0"/>
                <a:ea typeface="Calibri"/>
                <a:cs typeface="Times New Roman"/>
              </a:rPr>
              <a:t>d</a:t>
            </a:r>
            <a:r>
              <a:rPr lang="ru-RU" sz="900" i="1" dirty="0">
                <a:latin typeface="Arial Black" panose="020B0A04020102020204" pitchFamily="34" charset="0"/>
                <a:ea typeface="Calibri"/>
                <a:cs typeface="Times New Roman"/>
              </a:rPr>
              <a:t>  р&lt;0,001</a:t>
            </a:r>
            <a:endParaRPr lang="ru-RU" sz="900" dirty="0">
              <a:effectLst/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2476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3150672"/>
              </p:ext>
            </p:extLst>
          </p:nvPr>
        </p:nvGraphicFramePr>
        <p:xfrm>
          <a:off x="251520" y="1700809"/>
          <a:ext cx="8712968" cy="4658229"/>
        </p:xfrm>
        <a:graphic>
          <a:graphicData uri="http://schemas.openxmlformats.org/drawingml/2006/table">
            <a:tbl>
              <a:tblPr/>
              <a:tblGrid>
                <a:gridCol w="22346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832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405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1391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8405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619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Кличка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Количество </a:t>
                      </a:r>
                      <a:r>
                        <a:rPr lang="ru-RU" sz="1400" dirty="0" err="1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эякулятов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Доля </a:t>
                      </a:r>
                      <a:r>
                        <a:rPr lang="ru-RU" sz="1400" dirty="0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качественного </a:t>
                      </a:r>
                      <a:r>
                        <a:rPr lang="ru-RU" sz="1400" dirty="0" err="1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эякулята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Заморо-жено</a:t>
                      </a:r>
                      <a:r>
                        <a:rPr lang="ru-RU" sz="1400" dirty="0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доз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Среднее число доз на 1 эякулят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4004">
                <a:tc gridSpan="5">
                  <a:txBody>
                    <a:bodyPr/>
                    <a:lstStyle/>
                    <a:p>
                      <a:pPr indent="711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Получение спермы с 11 месяцев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2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Агент 8016 (</a:t>
                      </a:r>
                      <a:r>
                        <a:rPr lang="ru-RU" sz="1400" dirty="0" err="1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Голштинская</a:t>
                      </a:r>
                      <a:r>
                        <a:rPr lang="ru-RU" sz="1400" dirty="0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)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31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35,1%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1190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38,3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06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Архимед  3194 (</a:t>
                      </a:r>
                      <a:r>
                        <a:rPr lang="ru-RU" sz="1400" dirty="0" err="1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Голштинская</a:t>
                      </a:r>
                      <a:r>
                        <a:rPr lang="ru-RU" sz="1400" dirty="0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)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40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24,6%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790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19,8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54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Ахмат 3191 (</a:t>
                      </a:r>
                      <a:r>
                        <a:rPr lang="ru-RU" sz="1400" dirty="0" err="1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Голштинская</a:t>
                      </a:r>
                      <a:r>
                        <a:rPr lang="ru-RU" sz="1400" dirty="0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)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25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60,8%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1865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74,6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4004">
                <a:tc gridSpan="5">
                  <a:txBody>
                    <a:bodyPr/>
                    <a:lstStyle/>
                    <a:p>
                      <a:pPr indent="6223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Получение спермы с 14 месяцев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54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Леон 3175 (</a:t>
                      </a:r>
                      <a:r>
                        <a:rPr lang="ru-RU" sz="1400" dirty="0" err="1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Голштинская</a:t>
                      </a:r>
                      <a:r>
                        <a:rPr lang="ru-RU" sz="1400" dirty="0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)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51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65,2%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4175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81,8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54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Раджа 3036 (</a:t>
                      </a:r>
                      <a:r>
                        <a:rPr lang="ru-RU" sz="1400" dirty="0" err="1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Голштинская</a:t>
                      </a:r>
                      <a:r>
                        <a:rPr lang="ru-RU" sz="1400" dirty="0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)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40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100,0%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7295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182,3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37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Ямал 1766 (</a:t>
                      </a:r>
                      <a:r>
                        <a:rPr lang="ru-RU" sz="1400" dirty="0" err="1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Айрширская</a:t>
                      </a:r>
                      <a:r>
                        <a:rPr lang="ru-RU" sz="1400" dirty="0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)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47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76,7%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4575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97,3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7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Янтарь 1750 (</a:t>
                      </a:r>
                      <a:r>
                        <a:rPr lang="ru-RU" sz="1400" dirty="0" err="1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Айрширская</a:t>
                      </a:r>
                      <a:r>
                        <a:rPr lang="ru-RU" sz="1400" dirty="0" smtClean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)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44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46,3%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2725</a:t>
                      </a:r>
                      <a:endParaRPr lang="ru-RU" sz="11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61,9</a:t>
                      </a:r>
                      <a:endParaRPr lang="ru-RU" sz="11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Индивидуальная характеристика отдельных быков </a:t>
            </a:r>
            <a:br>
              <a:rPr lang="ru-RU" sz="1600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по качеству полученной спермопродукции</a:t>
            </a:r>
            <a:endParaRPr lang="ru-RU" sz="160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8FF8B6-71F8-401A-B08E-5CB052D4EE6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57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616786"/>
              </p:ext>
            </p:extLst>
          </p:nvPr>
        </p:nvGraphicFramePr>
        <p:xfrm>
          <a:off x="755575" y="1124745"/>
          <a:ext cx="4752530" cy="4726306"/>
        </p:xfrm>
        <a:graphic>
          <a:graphicData uri="http://schemas.openxmlformats.org/drawingml/2006/table">
            <a:tbl>
              <a:tblPr firstRow="1" firstCol="1" bandRow="1"/>
              <a:tblGrid>
                <a:gridCol w="11208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415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64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6666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0703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7829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Группа по показателю числа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спермодоз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на 1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эякулят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Общая подвижность,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Прогрессивная подвижность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,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Число сперма-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тозоидов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с нормальной морфологией,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Количество лейкоцитов,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1632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I -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Более 60%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= 6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)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82,16 </a:t>
                      </a:r>
                      <a:r>
                        <a:rPr lang="en-US" sz="1200" kern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4,82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76,52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2,35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85,6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2,15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Менее 1%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1632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II -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От 35 до 60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%   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=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71,44 </a:t>
                      </a:r>
                      <a:r>
                        <a:rPr lang="en-US" sz="1200" kern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3,28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64,16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2,87</a:t>
                      </a:r>
                      <a:r>
                        <a:rPr lang="ru-RU" sz="1200" kern="1200" baseline="300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***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74,3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3,67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Менее 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106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III -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Менее 35%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   (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=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53,34 </a:t>
                      </a:r>
                      <a:r>
                        <a:rPr lang="en-US" sz="1200" kern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5,71</a:t>
                      </a:r>
                      <a:r>
                        <a:rPr lang="ru-RU" sz="1200" kern="1200" baseline="300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***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38,06 </a:t>
                      </a:r>
                      <a:r>
                        <a:rPr lang="en-US" sz="1200" kern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4,48</a:t>
                      </a:r>
                      <a:r>
                        <a:rPr lang="ru-RU" sz="1200" kern="1200" baseline="300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***</a:t>
                      </a: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70,3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4,26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8,74%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Arial Black" panose="020B0A04020102020204" pitchFamily="34" charset="0"/>
                <a:cs typeface="Times New Roman" panose="02020603050405020304" pitchFamily="18" charset="0"/>
              </a:rPr>
              <a:t>Показатели качества спермы быков по группам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8FF8B6-71F8-401A-B08E-5CB052D4EE6F}" type="slidenum">
              <a:rPr lang="ru-RU" smtClean="0"/>
              <a:t>6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580112" y="1124745"/>
            <a:ext cx="34563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07950" lvl="0" indent="457200" algn="just">
              <a:lnSpc>
                <a:spcPct val="150000"/>
              </a:lnSpc>
            </a:pPr>
            <a:r>
              <a:rPr lang="ru-RU" sz="1400" dirty="0">
                <a:latin typeface="Times New Roman"/>
              </a:rPr>
              <a:t>По общей и прогрессивной подвижности сперма быков I группы была активнее, чем у II и  III групп на 10,76% и 28,82 % (р&lt;0,001), соответственно, а по прогрессивной подвижности разница со II  и III группами составила  12,36 и 38,46%%, соответственно. По морфологии клеток выявлено 14,4% сперматозоидов с патологией у быков I группы, 25,7% - у II-ой и 29,7% - у III-ей. Отмечено: повреждение и набухание </a:t>
            </a:r>
            <a:r>
              <a:rPr lang="ru-RU" sz="1400" dirty="0" err="1">
                <a:latin typeface="Times New Roman"/>
              </a:rPr>
              <a:t>акросомы</a:t>
            </a:r>
            <a:r>
              <a:rPr lang="ru-RU" sz="1400" dirty="0">
                <a:latin typeface="Times New Roman"/>
              </a:rPr>
              <a:t>, деформации или отсутствие хвоста. Также у быков  III группы отмечено наличие в сперме повышенного числа лейкоцитов.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00699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79512" y="1340768"/>
            <a:ext cx="5688631" cy="5256584"/>
          </a:xfrm>
        </p:spPr>
        <p:txBody>
          <a:bodyPr>
            <a:noAutofit/>
          </a:bodyPr>
          <a:lstStyle/>
          <a:p>
            <a:pPr indent="0" algn="just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	</a:t>
            </a:r>
            <a:r>
              <a:rPr lang="ru-RU" sz="1400" dirty="0" smtClean="0">
                <a:solidFill>
                  <a:schemeClr val="tx1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Динамика </a:t>
            </a:r>
            <a:r>
              <a:rPr lang="ru-RU" sz="1400" dirty="0">
                <a:solidFill>
                  <a:schemeClr val="tx1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качества спермопродукции от быков </a:t>
            </a:r>
            <a:r>
              <a:rPr lang="ru-RU" sz="1400" dirty="0" smtClean="0">
                <a:solidFill>
                  <a:schemeClr val="tx1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в возрасте </a:t>
            </a:r>
            <a:r>
              <a:rPr lang="ru-RU" sz="1400" dirty="0">
                <a:solidFill>
                  <a:schemeClr val="tx1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с 11 до 22 месяцев показывает увеличение количества эякулята с 2,25 (в 11 месяцев) до 4,0 мл и более в 15 </a:t>
            </a:r>
            <a:r>
              <a:rPr lang="ru-RU" sz="1400" dirty="0" smtClean="0">
                <a:solidFill>
                  <a:schemeClr val="tx1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месяцев, </a:t>
            </a:r>
            <a:r>
              <a:rPr lang="ru-RU" sz="1400" dirty="0">
                <a:solidFill>
                  <a:schemeClr val="tx1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увеличение доли спермы с активностью более 8 баллов с 20 до 50-60%, а также увеличение концентрации сперматозоидов с 0,65 до 0,98 </a:t>
            </a:r>
            <a:r>
              <a:rPr lang="ru-RU" sz="1400" dirty="0" smtClean="0">
                <a:solidFill>
                  <a:schemeClr val="tx1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млрд/мл.</a:t>
            </a:r>
            <a:endParaRPr lang="ru-RU" sz="1400" dirty="0">
              <a:solidFill>
                <a:schemeClr val="tx1"/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  <a:p>
            <a:pPr indent="0" algn="just">
              <a:lnSpc>
                <a:spcPct val="110000"/>
              </a:lnSpc>
              <a:spcBef>
                <a:spcPts val="300"/>
              </a:spcBef>
              <a:buNone/>
            </a:pPr>
            <a:r>
              <a:rPr lang="ru-RU" sz="1400" dirty="0" smtClean="0">
                <a:solidFill>
                  <a:schemeClr val="tx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	Установлено </a:t>
            </a:r>
            <a:r>
              <a:rPr lang="ru-RU" sz="1400" dirty="0">
                <a:solidFill>
                  <a:schemeClr val="tx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высокое достоверное влияние </a:t>
            </a:r>
            <a:r>
              <a:rPr lang="ru-RU" sz="1400" dirty="0" smtClean="0">
                <a:solidFill>
                  <a:schemeClr val="tx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возраста быков на </a:t>
            </a:r>
            <a:r>
              <a:rPr lang="ru-RU" sz="1400" dirty="0">
                <a:solidFill>
                  <a:schemeClr val="tx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количество дуплетного эякулята </a:t>
            </a:r>
            <a:r>
              <a:rPr lang="ru-RU" sz="1400" dirty="0" smtClean="0">
                <a:solidFill>
                  <a:schemeClr val="tx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и концентрацию.</a:t>
            </a:r>
            <a:endParaRPr lang="ru-RU" sz="1400" dirty="0">
              <a:solidFill>
                <a:schemeClr val="tx1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0000"/>
              </a:lnSpc>
              <a:spcBef>
                <a:spcPts val="300"/>
              </a:spcBef>
              <a:buNone/>
            </a:pPr>
            <a:r>
              <a:rPr lang="ru-RU" sz="1400" dirty="0" smtClean="0">
                <a:solidFill>
                  <a:schemeClr val="tx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	К </a:t>
            </a:r>
            <a:r>
              <a:rPr lang="ru-RU" sz="1400" dirty="0">
                <a:solidFill>
                  <a:schemeClr val="tx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15-16 месяцам можно прогнозировать репродуктивные способности быков, поскольку в этом возрасте они уже проявляют свои индивидуальные качества по </a:t>
            </a:r>
            <a:r>
              <a:rPr lang="ru-RU" sz="1400" dirty="0" smtClean="0">
                <a:solidFill>
                  <a:schemeClr val="tx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производству спермопродукции</a:t>
            </a:r>
            <a:r>
              <a:rPr lang="ru-RU" sz="1400" dirty="0">
                <a:solidFill>
                  <a:schemeClr val="tx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. </a:t>
            </a:r>
          </a:p>
          <a:p>
            <a:pPr indent="0">
              <a:lnSpc>
                <a:spcPct val="110000"/>
              </a:lnSpc>
              <a:spcBef>
                <a:spcPts val="300"/>
              </a:spcBef>
            </a:pPr>
            <a:endParaRPr lang="ru-RU" sz="1400" dirty="0">
              <a:latin typeface="Arial Black" panose="020B0A04020102020204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1" y="475066"/>
            <a:ext cx="8229600" cy="852105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Выводы</a:t>
            </a:r>
            <a:endParaRPr lang="ru-RU" sz="240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8FF8B6-71F8-401A-B08E-5CB052D4EE6F}" type="slidenum">
              <a:rPr lang="ru-RU" smtClean="0"/>
              <a:t>7</a:t>
            </a:fld>
            <a:endParaRPr lang="ru-RU"/>
          </a:p>
        </p:txBody>
      </p:sp>
      <p:pic>
        <p:nvPicPr>
          <p:cNvPr id="4100" name="Picture 4" descr="C:\Users\ЗС\Desktop\Фото быков НЕВСКОЕ\На круге прогулк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052736"/>
            <a:ext cx="3168121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ЗС\Desktop\Фото быков НЕВСКОЕ\Быки в летнем лагере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909075"/>
            <a:ext cx="3168121" cy="211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8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ЗС\Desktop\Фото быков НЕВСКОЕ\-5215636687890272283_12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132856"/>
            <a:ext cx="6264696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852936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 !</a:t>
            </a:r>
            <a: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6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8FF8B6-71F8-401A-B08E-5CB052D4EE6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71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416</TotalTime>
  <Words>771</Words>
  <Application>Microsoft Office PowerPoint</Application>
  <PresentationFormat>Экран (4:3)</PresentationFormat>
  <Paragraphs>202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Базовая</vt:lpstr>
      <vt:lpstr>Всероссийский научно-исследовательский институт генетики и разведения сельскохозяйственных животных – филиал Федерального государственного бюджетного научного учреждения «Федеральный исследовательский центр животноводства – ВИЖ имени академика Л. К. Эрнста»</vt:lpstr>
      <vt:lpstr>Презентация PowerPoint</vt:lpstr>
      <vt:lpstr>Цель и задачи исследований</vt:lpstr>
      <vt:lpstr>Качественная характеристика нативной спермы быков постпубертатного возраста по месяцам  </vt:lpstr>
      <vt:lpstr>Индивидуальная характеристика отдельных быков  по качеству полученной спермопродукции</vt:lpstr>
      <vt:lpstr>Показатели качества спермы быков по группам</vt:lpstr>
      <vt:lpstr>Выводы</vt:lpstr>
      <vt:lpstr>СПАСИБО ЗА ВНИМАНИЕ 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Всероссийский научно-исследовательский институт генетики и разведения сельскохозяйственных животных – филиал Федерального государственного бюджетного научного учреждения «Федеральный исследовательский центр животноводства – ВИЖ имени академика Л. К. Эрнста»</dc:title>
  <dc:creator>ЗС</dc:creator>
  <cp:lastModifiedBy>ЗС</cp:lastModifiedBy>
  <cp:revision>41</cp:revision>
  <dcterms:created xsi:type="dcterms:W3CDTF">2025-03-03T19:04:44Z</dcterms:created>
  <dcterms:modified xsi:type="dcterms:W3CDTF">2025-06-10T19:39:15Z</dcterms:modified>
</cp:coreProperties>
</file>