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06" r:id="rId2"/>
    <p:sldId id="311" r:id="rId3"/>
    <p:sldId id="310" r:id="rId4"/>
    <p:sldId id="308" r:id="rId5"/>
    <p:sldId id="262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B0F26-57AA-4AD1-95D0-72EB2A5DE485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2FB68C-BB43-4B4B-B00D-3D9AED7C8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764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78778-D481-437C-A03F-1ACD5AF6DF6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509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9410-C6A0-4588-A748-4307E8EF32C2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6032E-60E5-4A7B-B77B-E760D3840B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580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9410-C6A0-4588-A748-4307E8EF32C2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6032E-60E5-4A7B-B77B-E760D3840B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330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9410-C6A0-4588-A748-4307E8EF32C2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6032E-60E5-4A7B-B77B-E760D3840B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79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9410-C6A0-4588-A748-4307E8EF32C2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6032E-60E5-4A7B-B77B-E760D3840B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558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9410-C6A0-4588-A748-4307E8EF32C2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6032E-60E5-4A7B-B77B-E760D3840B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476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9410-C6A0-4588-A748-4307E8EF32C2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6032E-60E5-4A7B-B77B-E760D3840B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088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9410-C6A0-4588-A748-4307E8EF32C2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6032E-60E5-4A7B-B77B-E760D3840B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39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9410-C6A0-4588-A748-4307E8EF32C2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6032E-60E5-4A7B-B77B-E760D3840B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517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9410-C6A0-4588-A748-4307E8EF32C2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6032E-60E5-4A7B-B77B-E760D3840B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419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9410-C6A0-4588-A748-4307E8EF32C2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6032E-60E5-4A7B-B77B-E760D3840B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306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9410-C6A0-4588-A748-4307E8EF32C2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6032E-60E5-4A7B-B77B-E760D3840B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52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29410-C6A0-4588-A748-4307E8EF32C2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6032E-60E5-4A7B-B77B-E760D3840B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486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7060" y="113335"/>
            <a:ext cx="101513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МИНИСТЕРСТВО НАУКИ И ВЫСШЕГО ОБРАЗОВАНИЯ РОССИЙСКОЙ ФЕДЕРАЦИИ</a:t>
            </a:r>
            <a:endParaRPr lang="ru-RU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ВСЕРОССИЙСКИЙ НАУЧНО-ИССЛЕДОВАТЕЛЬСКИЙ ИНСТИТУТ ГЕНЕТИКИ И РАЗВЕДЕНИЯ СЕЛЬСКОХОЗЯЙСТВЕННЫХ ЖИВОТНЫХ-ФИЛИАЛ ФЕДЕРАЛЬНОГО ГОСУДАРСТВЕННОГО БЮДЖЕТНОГО НАУЧНОГО УЧРЕЖДЕНИЯ «ФЕДЕРАЛЬНЫЙ ИССЛЕДОВАТЕЛЬСКИЙ ЦЕНТР ЖИВОТНОВОДСТВА-ВИЖ ИМЕНИ АКАДЕМИКА Л.К. ЭРНСТА» (ВНИИГРЖ)</a:t>
            </a:r>
            <a:endParaRPr lang="ru-RU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5418" y="2699779"/>
            <a:ext cx="10828869" cy="660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ru-RU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Фертильность заморожено/оттаянного семени петухов при использовании сред для криоконсервации с глицерогелями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05231" y="4055296"/>
            <a:ext cx="7263269" cy="877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latin typeface="Times New Roman" panose="02020603050405020304" pitchFamily="18" charset="0"/>
              </a:rPr>
              <a:t>Курочкин Антон Алексеевич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latin typeface="Times New Roman" panose="02020603050405020304" pitchFamily="18" charset="0"/>
              </a:rPr>
              <a:t>Притужалова Анна Олеговна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latin typeface="Times New Roman" panose="02020603050405020304" pitchFamily="18" charset="0"/>
              </a:rPr>
              <a:t>Научный руководитель: профессор, д. б. н., рук. лаб. биологии развития ВНИИГРЖ Кузьмина Т. И.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048000" y="6173574"/>
            <a:ext cx="6096000" cy="3361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Беларусь, Жодино,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9" y="0"/>
            <a:ext cx="1277481" cy="1007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2330" y="-1"/>
            <a:ext cx="1249670" cy="867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983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4657" y="128750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86361"/>
            <a:ext cx="10515600" cy="5274937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	Несмотря на то, что криоконсервация спермы петухов изучается уже более шести десятилетий, стандартизированного протокола, позволяющего получать высокие показатели жизнеспособности и функциональной активности, до сих пор не разработано. В сравнении </a:t>
            </a:r>
            <a:r>
              <a:rPr lang="ru-RU" sz="20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с другими сельскохозяйственными животными сперма петухов обладает низкой криоустойчивостью. В связи с этим разработка и модернизация состава сред и протоколов для криоконсервации является перспективным направлением для сохранения генетических ресурсов сельскохозяйственной птицы.</a:t>
            </a:r>
          </a:p>
          <a:p>
            <a:pPr marL="0" indent="0"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Использование прекурсоров глицерогелей в качестве компонента криопротекторных сред является перспективным направлением ввиду наличия исследований, показывающих возможность использования данных соединений для улучшения характеристик эякулятов сельскохозяйственных животных. </a:t>
            </a:r>
          </a:p>
          <a:p>
            <a:pPr marL="0" indent="0" algn="just">
              <a:lnSpc>
                <a:spcPct val="120000"/>
              </a:lnSpc>
              <a:spcBef>
                <a:spcPts val="120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Одними из веществ данной группы (гидрогелей) являются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тетраполиэтиленгликолят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титана, растворенный в полиэтиленгликоле в соотношении 1:10  (TTPEG*10PEG), 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моноглицеролата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цинка в 6-мольном избытке глицерина (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ZnMG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*6C</a:t>
            </a:r>
            <a:r>
              <a:rPr lang="ru-RU" sz="20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0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являются прекурсорами, которые растворим в полиэтиленгликоле (ПЭГ) -400 и воде. </a:t>
            </a:r>
          </a:p>
        </p:txBody>
      </p:sp>
    </p:spTree>
    <p:extLst>
      <p:ext uri="{BB962C8B-B14F-4D97-AF65-F5344CB8AC3E}">
        <p14:creationId xmlns:p14="http://schemas.microsoft.com/office/powerpoint/2010/main" val="808732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7D3515C-B1A6-74CC-8DB2-BDBD5400F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779" y="2817663"/>
            <a:ext cx="10515600" cy="31086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Задачи:    </a:t>
            </a:r>
            <a:r>
              <a:rPr lang="ru-RU" altLang="ru-RU" sz="1800" dirty="0">
                <a:latin typeface="Times New Roman" panose="02020603050405020304" pitchFamily="18" charset="0"/>
              </a:rPr>
              <a:t>Оценить цитотоксичность TTPEG*10PEG и </a:t>
            </a:r>
            <a:r>
              <a:rPr lang="ru-RU" altLang="ru-RU" sz="1800" dirty="0" err="1">
                <a:latin typeface="Times New Roman" panose="02020603050405020304" pitchFamily="18" charset="0"/>
              </a:rPr>
              <a:t>ZnMG</a:t>
            </a:r>
            <a:r>
              <a:rPr lang="ru-RU" altLang="ru-RU" sz="1800" dirty="0">
                <a:latin typeface="Times New Roman" panose="02020603050405020304" pitchFamily="18" charset="0"/>
              </a:rPr>
              <a:t>*6C3H8O3, используемых в качестве компонента сред для криоконсервации</a:t>
            </a:r>
          </a:p>
          <a:p>
            <a:pPr marL="0" indent="0" algn="just">
              <a:buNone/>
            </a:pPr>
            <a:endParaRPr lang="ru-RU" altLang="ru-RU" sz="1800" dirty="0"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altLang="ru-RU" sz="1800" dirty="0">
                <a:latin typeface="Times New Roman" panose="02020603050405020304" pitchFamily="18" charset="0"/>
              </a:rPr>
              <a:t>	      Оценить показатели жизнеспособности и фертильности заморожено/оттаянного семени петухов, </a:t>
            </a:r>
            <a:r>
              <a:rPr lang="ru-RU" altLang="ru-RU" sz="1800" dirty="0" err="1">
                <a:latin typeface="Times New Roman" panose="02020603050405020304" pitchFamily="18" charset="0"/>
              </a:rPr>
              <a:t>криоконсервированного</a:t>
            </a:r>
            <a:r>
              <a:rPr lang="ru-RU" altLang="ru-RU" sz="1800" dirty="0">
                <a:latin typeface="Times New Roman" panose="02020603050405020304" pitchFamily="18" charset="0"/>
              </a:rPr>
              <a:t> в средах, содержащих TTPEG*10PEG и </a:t>
            </a:r>
            <a:r>
              <a:rPr lang="ru-RU" altLang="ru-RU" sz="1800" dirty="0" err="1">
                <a:latin typeface="Times New Roman" panose="02020603050405020304" pitchFamily="18" charset="0"/>
              </a:rPr>
              <a:t>ZnMG</a:t>
            </a:r>
            <a:r>
              <a:rPr lang="ru-RU" altLang="ru-RU" sz="1800" dirty="0">
                <a:latin typeface="Times New Roman" panose="02020603050405020304" pitchFamily="18" charset="0"/>
              </a:rPr>
              <a:t>*6C3H8O3 </a:t>
            </a:r>
            <a:r>
              <a:rPr lang="ru-RU" sz="1800" dirty="0">
                <a:latin typeface="Times New Roman" panose="02020603050405020304" pitchFamily="18" charset="0"/>
              </a:rPr>
              <a:t>в различных концентрациях</a:t>
            </a:r>
            <a:endParaRPr lang="ru-RU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AA3FCB-C310-D6DE-004E-C5E12B948100}"/>
              </a:ext>
            </a:extLst>
          </p:cNvPr>
          <p:cNvSpPr txBox="1"/>
          <p:nvPr/>
        </p:nvSpPr>
        <p:spPr>
          <a:xfrm>
            <a:off x="4448354" y="282259"/>
            <a:ext cx="3295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 исследования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D7655E-2395-C515-9C52-9B8DADABAFD0}"/>
              </a:ext>
            </a:extLst>
          </p:cNvPr>
          <p:cNvSpPr txBox="1"/>
          <p:nvPr/>
        </p:nvSpPr>
        <p:spPr>
          <a:xfrm>
            <a:off x="1055779" y="1197205"/>
            <a:ext cx="10515600" cy="1289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Цель:     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Оценить показатели криосохранности спермы петухов при использовании глицерогелей (</a:t>
            </a:r>
            <a:r>
              <a:rPr lang="ru-RU" altLang="ru-RU" sz="1800" dirty="0">
                <a:latin typeface="Times New Roman" panose="02020603050405020304" pitchFamily="18" charset="0"/>
              </a:rPr>
              <a:t>TTPEG*10PEG и </a:t>
            </a:r>
            <a:r>
              <a:rPr lang="ru-RU" altLang="ru-RU" sz="1800" dirty="0" err="1">
                <a:latin typeface="Times New Roman" panose="02020603050405020304" pitchFamily="18" charset="0"/>
              </a:rPr>
              <a:t>ZnMG</a:t>
            </a:r>
            <a:r>
              <a:rPr lang="ru-RU" altLang="ru-RU" sz="1800" dirty="0">
                <a:latin typeface="Times New Roman" panose="02020603050405020304" pitchFamily="18" charset="0"/>
              </a:rPr>
              <a:t>*6C3H8O3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в качестве компонентов криопротекторных сред для сперматозоидов.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454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265FED-C9C9-72B0-25C3-836064A3F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091"/>
            <a:ext cx="10515600" cy="63553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30C01C-1B62-E673-8273-0B3217187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2917"/>
            <a:ext cx="10515600" cy="4351338"/>
          </a:xfrm>
        </p:spPr>
        <p:txBody>
          <a:bodyPr>
            <a:normAutofit/>
          </a:bodyPr>
          <a:lstStyle/>
          <a:p>
            <a:pPr indent="228600" algn="just">
              <a:lnSpc>
                <a:spcPct val="10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Применение 0,01, 0,001% TTP</a:t>
            </a:r>
            <a:r>
              <a:rPr lang="ru-RU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EG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*10PEG и 0,001%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ZnMG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*6C</a:t>
            </a:r>
            <a:r>
              <a:rPr lang="ru-RU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ru-RU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ru-RU" sz="1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позволило увеличить долю клеток с интактной плазматической мембраной на 15,21, 10.31% и 8,53% соответственно, а также повысить популяцию сперматозоидов с высоким митохондриальным потенциалом на 15,77, 27,86 и 15,71% по прошествии 144 часов инкубации, соответственно, что говорит о их положительном влиянии на сохранение сперматозоидов в охлажденном виде и позволяет рекомендовать данные концентрации в качестве дополнительных компонентов к среде для разбавления спермы петухов с целью долговременного хранения нативной спермы в охлажденном виде.</a:t>
            </a:r>
          </a:p>
          <a:p>
            <a:pPr indent="228600" algn="just">
              <a:lnSpc>
                <a:spcPct val="10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Дополнение среды для криоконсервации спермы петухов «ЛКС1»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моноглицеролатом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цинка в 6-мольном избытке глицерина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ZnMG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*6C3H8O) в концентрации 0,001% позволило  увеличить показатели жизнеспособности заморожено/оттаянного семени и фертильности (на 11,02%), что позволяет рекомендовать использовать данное соединения для использования в качестве компонента сред для криоконсервации спермы петухов.</a:t>
            </a:r>
            <a:endParaRPr lang="ru-RU" sz="1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buNone/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just">
              <a:lnSpc>
                <a:spcPct val="100000"/>
              </a:lnSpc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3019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558" y="-395661"/>
            <a:ext cx="12341558" cy="821243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7383" y="86251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3860" y="5694765"/>
            <a:ext cx="10515600" cy="116323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выполнены в рамках государственного задания 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FGGN-2024-0014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6265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3167</TotalTime>
  <Words>473</Words>
  <Application>Microsoft Office PowerPoint</Application>
  <PresentationFormat>Широкоэкранный</PresentationFormat>
  <Paragraphs>25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Times New Roman</vt:lpstr>
      <vt:lpstr>Тема Office</vt:lpstr>
      <vt:lpstr>Презентация PowerPoint</vt:lpstr>
      <vt:lpstr>Актуальность</vt:lpstr>
      <vt:lpstr>Презентация PowerPoint</vt:lpstr>
      <vt:lpstr>Выводы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Prituzhalova Anna</cp:lastModifiedBy>
  <cp:revision>224</cp:revision>
  <dcterms:created xsi:type="dcterms:W3CDTF">2020-10-06T12:14:49Z</dcterms:created>
  <dcterms:modified xsi:type="dcterms:W3CDTF">2025-11-05T07:43:01Z</dcterms:modified>
</cp:coreProperties>
</file>