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7" r:id="rId2"/>
    <p:sldId id="278" r:id="rId3"/>
    <p:sldId id="280" r:id="rId4"/>
    <p:sldId id="279" r:id="rId5"/>
    <p:sldId id="287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16" autoAdjust="0"/>
  </p:normalViewPr>
  <p:slideViewPr>
    <p:cSldViewPr snapToGrid="0">
      <p:cViewPr varScale="1">
        <p:scale>
          <a:sx n="99" d="100"/>
          <a:sy n="99" d="100"/>
        </p:scale>
        <p:origin x="9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E0833-B241-4BA0-B8F3-15A0E67FA80E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E12D8-4617-4830-90C9-095ACFC35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7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AB80B1-747B-87C7-E04B-27AF5A2E6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E3A667-A541-4504-352E-9C95BA3DFE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E7B73B-D0F2-53B3-6B4D-C8E48B670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583B-648B-40B7-9A67-7CCC488D186E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4C9693-4598-85AE-A9DC-F9A5F814E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A8D3CD-DB77-9A96-BFCD-89A06954D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1D1D-7EBE-40D9-94A0-2BE945AE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346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E9B0E7-4BF9-CB9C-C04C-520AD4E7D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D826A0-9247-3CC3-7655-A42F9CBF0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292D5E-1C97-C3C7-4978-C1142848A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583B-648B-40B7-9A67-7CCC488D186E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330AF5-C9B9-434E-E3D8-A06ED4093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97F2B6-628C-FEF1-B0FC-918EBC769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1D1D-7EBE-40D9-94A0-2BE945AE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927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5899E3-EC73-051D-873F-73E5519A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EB3598-A319-ED79-2EED-8A616B013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FE199D-EBC5-67D7-C205-440C656BA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583B-648B-40B7-9A67-7CCC488D186E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227F2F-895C-D2CD-600F-050AA6F9C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A78CF9-9F0F-6B23-E3A6-FCE1B1506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1D1D-7EBE-40D9-94A0-2BE945AE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01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E6D018-6BF5-A362-7159-AE1157D53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85D34F-C54F-AB61-C2F2-B1D5E3EC4F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ED2A8D-4D50-3E49-E6E8-C7FA2C2735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C088C3-2334-6FBB-E4EB-50F53BFF8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583B-648B-40B7-9A67-7CCC488D186E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73119B4-4B9C-B6F3-46B1-E5DA58B8E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3ADC73-04CE-80BD-D1D8-AE5E3CAD3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1D1D-7EBE-40D9-94A0-2BE945AE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624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4EF4D0-1D2F-C2AE-2698-BE4F72AC4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84BAC7-DF7F-B933-D5AA-D9616EDE8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C11D00-FA59-94B6-420A-E13283B486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B890499-62F2-3569-2800-BDCD69A6E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6A7310E-F98F-8670-3BC6-445D56A97E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E197F7B-D7F4-1FF7-D6C7-7BD94F263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583B-648B-40B7-9A67-7CCC488D186E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32C58D-7827-B9A3-F956-AEEA6BDA1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9C7C200-DE2A-B5A3-CBA0-7058BA49F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1D1D-7EBE-40D9-94A0-2BE945AE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497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AA64E-EAE7-6D54-00BC-CFFA8E40C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DDB887-BC4F-C647-1265-44FF0A1B6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583B-648B-40B7-9A67-7CCC488D186E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6D159B5-FCD3-9B75-F700-34B0390A1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3A9DC46-F543-A4CE-8B95-6559A2E3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1D1D-7EBE-40D9-94A0-2BE945AE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484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6B01B88-A46B-D845-BF5F-24FBAB6D3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583B-648B-40B7-9A67-7CCC488D186E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6187A7E-B3C9-F7C7-421A-96CC07333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B2ECF7F-5BCF-CD8C-279D-0D2DE4A9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1D1D-7EBE-40D9-94A0-2BE945AE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100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E3D6D-2E68-B55A-944D-AE6D4654A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9AD314-FDA7-1252-7F9A-0256622C2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CB5AB3-0496-42DB-0034-FD644F9DF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7191F8-92D6-5C37-0264-17F4E123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583B-648B-40B7-9A67-7CCC488D186E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711C82-39AD-7482-CA68-F34CF2A2D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DA0BB7-B391-BDD5-7A9A-22D72C6FD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1D1D-7EBE-40D9-94A0-2BE945AE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38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46D611-A44C-12DD-581F-8120B1027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DCDE10F-1AB7-5906-12BB-F12AEE3DB2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7E06D2-A595-BF11-BEF6-29DD198BB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E6864E-2870-89EE-46A7-E11080EE4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583B-648B-40B7-9A67-7CCC488D186E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978762-0991-F5E3-0B87-649F23798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D94C94-C9AA-483F-56E7-9F21116B4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1D1D-7EBE-40D9-94A0-2BE945AE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80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11DE8C-04AA-5525-B50A-FE973E304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8C148A-378A-E432-79C5-B382D30BA2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590A5F-8D0A-BEC8-9E92-3E0C0C3C5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583B-648B-40B7-9A67-7CCC488D186E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4BFD5A-6507-9969-BAA5-346C97956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2CAFA3-FC99-6B1E-8332-2FA116981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1D1D-7EBE-40D9-94A0-2BE945AE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744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E0E1DE-F205-D968-2B6A-71C234251D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F0F00-7D38-9F95-28DC-31B3D5B3C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B89082-3716-4E82-45EA-494B52AA3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583B-648B-40B7-9A67-7CCC488D186E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8CA2DB-EE40-3488-E6F4-A1EFBC943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7A557D-2AEB-6B29-823A-D23E7298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1D1D-7EBE-40D9-94A0-2BE945AE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931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274A71-5079-5468-CD33-F2A55C5F5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743B68-1B92-3C19-4384-C8C993604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ED73BD-B676-08A7-86A2-F55AC5573C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3583B-648B-40B7-9A67-7CCC488D186E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5F948D-4E42-2454-00A3-DE30BBB61E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BE9A4B-9A83-1185-08F3-E7896FD9A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61D1D-7EBE-40D9-94A0-2BE945AE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16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06582" y="2438294"/>
            <a:ext cx="10363200" cy="1565773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гидрогелей в качестве компонента для 3D культивирования гранулезных клеток 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 scrofa domesticus 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  <a:endParaRPr lang="ru-RU" sz="36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0480"/>
            <a:ext cx="1945613" cy="167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86670" y="217775"/>
            <a:ext cx="8818659" cy="1311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НАУКИ И ВЫСШЕГО ОБРАЗОВАНИЯ РОССИЙСКОЙ ФЕДЕРАЦИИ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НАУЧНО-ИССЛЕДОВАТЕЛЬСКИЙ ИНСТИТУТ ГЕНЕТИКИ И РАЗВЕДЕНИЯ СЕЛЬСКОХОЗЯЙСТВЕННЫХ ЖИВОТНЫХ-ФИЛИАЛ ФЕДЕРАЛЬНОГО ГОСУДАРСТВЕННОГО БЮДЖЕТНОГО НАУЧНОГО УЧРЕЖДЕНИЯ «ФЕДЕРАЛЬНЫЙ НАУЧНЫЙ ЦЕНТР ЖИВОТНОВОДСТВА-ВИЖ ИМЕНИ АКАДЕМИКА Л.К. ЭРНСТА» (ВНИИГРЖ)</a:t>
            </a:r>
            <a:endParaRPr lang="ru-RU" sz="1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82634" y="4740225"/>
            <a:ext cx="6127776" cy="49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lnSpc>
                <a:spcPct val="115000"/>
              </a:lnSpc>
            </a:pP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Притужалова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О.*, Кузьмина Т. И.</a:t>
            </a:r>
            <a:endParaRPr lang="ru-RU" sz="2400" i="1" dirty="0"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36928" y="5772567"/>
            <a:ext cx="11850220" cy="7287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выполнена при финансовой поддержке Министерства науки и высшего образования Российской Федерации № </a:t>
            </a:r>
            <a:r>
              <a:rPr lang="ru-RU" i="1" dirty="0"/>
              <a:t>FGGN-2024-0014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492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57E7CA-F58C-8A78-0214-27AC2009E4E9}"/>
              </a:ext>
            </a:extLst>
          </p:cNvPr>
          <p:cNvSpPr txBox="1">
            <a:spLocks/>
          </p:cNvSpPr>
          <p:nvPr/>
        </p:nvSpPr>
        <p:spPr>
          <a:xfrm>
            <a:off x="734569" y="0"/>
            <a:ext cx="10515600" cy="55819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гидрогелевых прекурсоров в работах других исследователей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628430-1A88-608E-9BCF-E203286DF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98" y="726452"/>
            <a:ext cx="3250751" cy="16746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9ACE0C-8080-D3C7-B5CA-EB8E22750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849" y="483355"/>
            <a:ext cx="3508184" cy="18955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482F81-4B29-2DEF-078F-1440E334F9F6}"/>
              </a:ext>
            </a:extLst>
          </p:cNvPr>
          <p:cNvSpPr txBox="1"/>
          <p:nvPr/>
        </p:nvSpPr>
        <p:spPr>
          <a:xfrm>
            <a:off x="269160" y="2621693"/>
            <a:ext cx="65948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I. Sánchez-</a:t>
            </a:r>
            <a:r>
              <a:rPr lang="en-US" sz="1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Ajofrín</a:t>
            </a:r>
            <a:r>
              <a:rPr lang="en-US" sz="1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C. M. Andreu, J. M. Galindo, I. San-</a:t>
            </a:r>
            <a:r>
              <a:rPr lang="en-US" sz="1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Millán</a:t>
            </a:r>
            <a:r>
              <a:rPr lang="en-US" sz="1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S. Merino, A. Josefa Soler, M. Antonia Herrero, E. Vázquez. A Biomimetic Follicle-Based Design for Engineering</a:t>
            </a:r>
            <a:r>
              <a:rPr lang="ru-RU" sz="1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Reproductive Technologies. 2023. Advanced Functional Materials 34(4). DOI: 10.1002/adfm.202310787</a:t>
            </a:r>
            <a:endParaRPr lang="ru-RU" sz="12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27D630-EF76-FA7C-3215-7D665D5FD6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686" y="3338056"/>
            <a:ext cx="4900850" cy="28785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71A132-4932-29EA-EA52-A31EA59D32E6}"/>
              </a:ext>
            </a:extLst>
          </p:cNvPr>
          <p:cNvSpPr txBox="1"/>
          <p:nvPr/>
        </p:nvSpPr>
        <p:spPr>
          <a:xfrm>
            <a:off x="269160" y="6211669"/>
            <a:ext cx="7808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Jafari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H.;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Dadashzadeh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A.;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Moghassemi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S.;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Zahedi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P.;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Amorim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C.A.;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Shavandi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Ovarian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Cell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Encapsulation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Enzymatically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Crosslinked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Silk-Based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Hydrogel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Tunable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Mechanical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Properties.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Gels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2021, 7, 138. https://doi.org/10.3390/gels7030138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3FF798-E561-8296-4F1A-00538D53D71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92" t="6957" r="5948" b="7569"/>
          <a:stretch>
            <a:fillRect/>
          </a:stretch>
        </p:blipFill>
        <p:spPr>
          <a:xfrm>
            <a:off x="7041443" y="732473"/>
            <a:ext cx="5005784" cy="36052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4FE647-66B3-A3B0-AA5C-237DB339BA12}"/>
              </a:ext>
            </a:extLst>
          </p:cNvPr>
          <p:cNvSpPr txBox="1"/>
          <p:nvPr/>
        </p:nvSpPr>
        <p:spPr>
          <a:xfrm>
            <a:off x="7041443" y="4511997"/>
            <a:ext cx="44142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Dadashzadeh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Moghassemi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Peaucelle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Lucci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M., &amp;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Amorim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A. (2023). Mind the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mechanical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strength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tailoring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3D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matrix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encapsulate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isolated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preantral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follicles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Human reproduction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open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2023(2), hoad004. https://doi.org/10.1093/hropen/hoad004</a:t>
            </a:r>
          </a:p>
        </p:txBody>
      </p:sp>
    </p:spTree>
    <p:extLst>
      <p:ext uri="{BB962C8B-B14F-4D97-AF65-F5344CB8AC3E}">
        <p14:creationId xmlns:p14="http://schemas.microsoft.com/office/powerpoint/2010/main" val="4184315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7D6878-94B2-79D5-825A-428C435B5862}"/>
              </a:ext>
            </a:extLst>
          </p:cNvPr>
          <p:cNvSpPr txBox="1"/>
          <p:nvPr/>
        </p:nvSpPr>
        <p:spPr>
          <a:xfrm>
            <a:off x="443689" y="1199485"/>
            <a:ext cx="11304622" cy="2120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270" indent="359410" algn="just">
              <a:lnSpc>
                <a:spcPct val="150000"/>
              </a:lnSpc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Прекурсор гидрогеля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G15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представляет собой жидкость с постоянной вязкостью, не образующая гелей при нагревании. Добавление воды запускает процесс гелеобразования, который является необратимым и соответствует гидролизу прекурсора с одновременной поликонденсацией. Хотя гелеобразование происходит уже при комнатной температуре, нагревание существенно ускоряет его. Гидрогели, полученные из п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рекурсора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G15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представляют собой прозрачные гомогенные монолитные системы.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04FBE5-58FE-8E7D-C09F-94A1D4DBD510}"/>
              </a:ext>
            </a:extLst>
          </p:cNvPr>
          <p:cNvSpPr txBox="1"/>
          <p:nvPr/>
        </p:nvSpPr>
        <p:spPr>
          <a:xfrm>
            <a:off x="251950" y="3637803"/>
            <a:ext cx="11076022" cy="1294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исследования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оценить цитотоксический эффект (показатели жизнеспособности и митохондриальной активности) на клети гранулезы свиней, культивируемых в течение 68 ч в присутствии 5, 10, 20, 30, 50%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рекурсора гидрогеля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G15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качестве компонента, моделирующего 3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условия.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187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7479C0-63E5-1028-69B5-D5295BBCE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036" y="-144216"/>
            <a:ext cx="3584510" cy="132556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5D9B7C-0A1B-0F3D-A716-F75080AA0259}"/>
              </a:ext>
            </a:extLst>
          </p:cNvPr>
          <p:cNvSpPr txBox="1"/>
          <p:nvPr/>
        </p:nvSpPr>
        <p:spPr>
          <a:xfrm>
            <a:off x="1013194" y="1558295"/>
            <a:ext cx="10165611" cy="3741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Впервые определены и выявлены свойства прекурсора 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G15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качестве компонента в системе 3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культивирования КГ свиней 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vitro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Апробирован и применен новый метод культивирования клеток гранулезы свиней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виде сфероидов.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Цитогенетический анализ жизнеспособности и митохондриальной активности показал достоверное снижение исследуемых показателей только в группе клеток, культивируемых на подложке с 50%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гидрогелевого прекурсора 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G15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тогда как в остальных группах достоверных изменений ни в жизнеспособности, ни в потенциале мембран митохондрий выявлено не было.  </a:t>
            </a:r>
          </a:p>
          <a:p>
            <a:pPr indent="449580" algn="just">
              <a:lnSpc>
                <a:spcPct val="150000"/>
              </a:lnSpc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Полученные данные  позволяют рекомендовать создание гидрогелей с помощью 5, 10, 20, и 30% прекурсора 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G15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3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культивирования клеток гранулезы свиней. </a:t>
            </a:r>
          </a:p>
          <a:p>
            <a:pPr indent="449580" algn="just">
              <a:lnSpc>
                <a:spcPct val="150000"/>
              </a:lnSpc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Планируются дальнейшие исследования оценки криоп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ротекторных эффектов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вышеуказанного прекурсора для моделирования состава криозащитных сред при витрификации 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КГ 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свиней.</a:t>
            </a:r>
          </a:p>
        </p:txBody>
      </p:sp>
    </p:spTree>
    <p:extLst>
      <p:ext uri="{BB962C8B-B14F-4D97-AF65-F5344CB8AC3E}">
        <p14:creationId xmlns:p14="http://schemas.microsoft.com/office/powerpoint/2010/main" val="2119346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73DCDD-8DC1-17F0-9840-AC377126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55" y="2483174"/>
            <a:ext cx="6467669" cy="132556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5298818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498</Words>
  <Application>Microsoft Office PowerPoint</Application>
  <PresentationFormat>Широкоэкранный</PresentationFormat>
  <Paragraphs>16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Применение гидрогелей в качестве компонента для 3D культивирования гранулезных клеток Sus scrofa domesticus in vitro</vt:lpstr>
      <vt:lpstr>Презентация PowerPoint</vt:lpstr>
      <vt:lpstr>Презентация PowerPoint</vt:lpstr>
      <vt:lpstr>Заключение</vt:lpstr>
      <vt:lpstr>Благодарю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гидрогелей в качестве компонента для 3D культивирования гранулезных клеток Sus scrofa domesticus in vitro</dc:title>
  <dc:creator>Prituzhalova Anna</dc:creator>
  <cp:lastModifiedBy>Prituzhalova Anna</cp:lastModifiedBy>
  <cp:revision>36</cp:revision>
  <dcterms:created xsi:type="dcterms:W3CDTF">2025-10-27T12:43:56Z</dcterms:created>
  <dcterms:modified xsi:type="dcterms:W3CDTF">2025-11-05T07:43:55Z</dcterms:modified>
</cp:coreProperties>
</file>