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EA2AA-04BD-4C3F-8D92-39246BF99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67EBC8-1337-4A40-AF5B-FCB731D5D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66D077-68DC-4151-9C78-BB809BF3E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AD7A53-A248-4FC1-A663-4ED5DA575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50A16C-4DEE-4C98-AC16-6C0E5D44A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0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C185C9-EEDF-4758-9425-D8D946E7E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DE44AE-EAF9-4278-9689-A455468C0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5D6E78-2BDB-4484-9E02-00CF2BDE4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84574A-185E-4CCA-8305-7FB1991D0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E5630F-66FF-457B-A48A-12C18B41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2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9A3B3-00C5-4E89-B1B6-B36A890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E979FE-DA9B-45C9-A775-EC999C710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F72E3C-6A09-47B4-8B8E-D63468812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A2B136-0C2B-4073-A8A5-A12D6C4AB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326DF3-C9F6-433C-BAB3-7232DD98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08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370A4A-DAAC-4C99-899C-ADF0BA0A2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962B3-B959-4D0E-AFA4-6CB040D85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21C950-6460-4ECF-8EDB-7B5A1F536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0F9D6D-314B-488A-8A49-CA19B8FBD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1D30FD-77E8-4E77-82DC-27AF3A824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9A1DE4-3AF3-4AE3-86EB-831CB9BB1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95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A88C4-F66A-491B-8C09-233C3B992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C8A71E-56C6-46BC-8C9A-5DF8D3F53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874802-772E-4102-AAE8-FE2F32EA5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A888B1C-0014-4F09-BC25-2DD29409D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D1040D-4941-4032-A98B-B21E59D54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C7FC9D-0603-45A3-8D32-C2883D9E5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0DA5AD-2F75-4AE9-9C80-960F8BE04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09EC73-8C00-4884-B535-9CD02F922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71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2AE79-D037-4063-AC1A-2732949E4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375FE4E-4C42-47E7-B51A-393C95C6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637EDD7-623C-4C61-9C58-F854A7FF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494339-8999-484F-B045-06E8607E6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51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99AA14-B20B-4CBA-90E6-4E043CB84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8EBE33-66E6-476F-81F5-1A93EF8B1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611280-B2CF-483E-93CE-44A495752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302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B86C57-582C-4C1D-BBE0-F86B87196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65E2BA-7CC5-4D44-B41F-1A22C758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BBB4E6-ED21-4928-B1E9-F3B1C8C5D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05CACE-0649-43CC-A06D-F9DFEAA2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6C5AE3-D098-4D5C-8F1E-99B3583A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B0C823-631C-4E6F-A02D-2B948FE28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01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EDCCD2-6226-448C-BEE1-737B52A52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7D82BD-4F7B-44EA-8CF7-DEFAB8BCA7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F355B8-A967-4555-8B7E-2F270D62E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BFF299-DD54-476A-BF71-B6B1868F8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9EC751-B9F9-47DA-A412-A47C24FD2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D8E730-7C96-48A3-A77E-11BF8CB72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82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BFACC-B94F-42B2-B6E5-C236A972C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1F16F-D315-464D-BAD4-13BBB3443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4D36B4-1659-4D1B-A731-296FFD0F6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2B445F-654D-4D68-9105-403A56B17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4BBC8D-3405-44BE-B19E-EF7960A97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2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A11312-13FF-4C93-BE22-7915ECCB31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502004-8D7E-4D2B-B0BA-2DE2D0E17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3682C4-15DF-454F-A70A-34B2F7A21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F5857E-BBF0-4CEC-93FB-9519AD184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0784FA-A2CF-4A99-B964-C67ECEF27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85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F8085-FE78-48E3-B332-6AF29AA24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7BADFB-54AB-47CE-A6E1-21301D033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F64BEE-9FD0-40AF-A8CD-049C3A2BC5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FEC72-BA28-4D4A-BC8D-548A269E6930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6E25B-8443-42F9-8833-C693C8FF8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674578-0158-4956-8497-9AAB3D7B0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56CB6-3164-4B8B-ABEE-F3365585E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3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3222E9-428A-474F-8956-2050CDFC870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83" y="340445"/>
            <a:ext cx="1979335" cy="1450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D0A36E-47C3-41FB-946A-F5616A2AAFA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85" y="340445"/>
            <a:ext cx="5221151" cy="145080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D65E7D-B442-4D9A-9B3F-6861FBE02549}"/>
              </a:ext>
            </a:extLst>
          </p:cNvPr>
          <p:cNvSpPr/>
          <p:nvPr/>
        </p:nvSpPr>
        <p:spPr>
          <a:xfrm>
            <a:off x="930111" y="1863680"/>
            <a:ext cx="103317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 err="1">
                <a:effectLst/>
                <a:latin typeface="Times New Roman" panose="02020603050405020304" pitchFamily="18" charset="0"/>
              </a:rPr>
              <a:t>XiY</a:t>
            </a:r>
            <a:r>
              <a:rPr lang="en-US" b="1" cap="all" dirty="0">
                <a:effectLst/>
                <a:latin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</a:rPr>
              <a:t>Международная научная</a:t>
            </a:r>
            <a:r>
              <a:rPr lang="ru-RU" dirty="0"/>
              <a:t> </a:t>
            </a:r>
            <a:r>
              <a:rPr lang="ru-RU" b="1" dirty="0">
                <a:effectLst/>
                <a:latin typeface="Times New Roman" panose="02020603050405020304" pitchFamily="18" charset="0"/>
              </a:rPr>
              <a:t>конференция студентов, аспирантов и молодых ученых</a:t>
            </a:r>
            <a:endParaRPr lang="ru-RU" dirty="0">
              <a:effectLst/>
            </a:endParaRPr>
          </a:p>
          <a:p>
            <a:pPr algn="ctr"/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«Знания молодых для развития ветеринарной медицины </a:t>
            </a:r>
            <a:r>
              <a:rPr lang="ru-RU" dirty="0"/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АПК страны», посвященная 80-летию Победы в Великой Отечественной Войне</a:t>
            </a:r>
            <a:endParaRPr lang="ru-RU" dirty="0">
              <a:effectLst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F21BCB9-6283-4642-B8D9-CB51A0763B2C}"/>
              </a:ext>
            </a:extLst>
          </p:cNvPr>
          <p:cNvSpPr/>
          <p:nvPr/>
        </p:nvSpPr>
        <p:spPr>
          <a:xfrm>
            <a:off x="4892270" y="5271098"/>
            <a:ext cx="20958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27-28 ноября 2025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Санкт-Петербург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ru-RU" dirty="0">
              <a:effectLst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D530735-912B-4541-BC29-517A115AF6F5}"/>
              </a:ext>
            </a:extLst>
          </p:cNvPr>
          <p:cNvSpPr/>
          <p:nvPr/>
        </p:nvSpPr>
        <p:spPr>
          <a:xfrm>
            <a:off x="983530" y="3079373"/>
            <a:ext cx="10224940" cy="991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Связь фенотипических признаков с геном каппа-казеина у 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зааненской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породы коз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24C185C-557D-4DCC-AB50-6E8C818653F5}"/>
              </a:ext>
            </a:extLst>
          </p:cNvPr>
          <p:cNvSpPr/>
          <p:nvPr/>
        </p:nvSpPr>
        <p:spPr>
          <a:xfrm>
            <a:off x="9228842" y="4256492"/>
            <a:ext cx="31802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Докладчик: </a:t>
            </a:r>
          </a:p>
          <a:p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Пегливанян Г.К. </a:t>
            </a:r>
            <a:endParaRPr lang="ru-RU" sz="1600" dirty="0"/>
          </a:p>
          <a:p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м.н.с. лаборатории </a:t>
            </a:r>
          </a:p>
          <a:p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молекулярной генетики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A9EF9C-E4D4-4731-BB8D-7B6B69A6A573}"/>
              </a:ext>
            </a:extLst>
          </p:cNvPr>
          <p:cNvSpPr/>
          <p:nvPr/>
        </p:nvSpPr>
        <p:spPr>
          <a:xfrm>
            <a:off x="1791388" y="6048305"/>
            <a:ext cx="9303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выполнена в соответствии с планом НИР за 2025 г. ВНИИГРЖ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124020200029-4.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781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02BAD4-1316-4834-999D-B31A9C8750A3}"/>
              </a:ext>
            </a:extLst>
          </p:cNvPr>
          <p:cNvSpPr/>
          <p:nvPr/>
        </p:nvSpPr>
        <p:spPr>
          <a:xfrm>
            <a:off x="1033806" y="406698"/>
            <a:ext cx="10124388" cy="6044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ea typeface="DejaVuSans"/>
              </a:rPr>
              <a:t>Выведенная в Швейцарии </a:t>
            </a:r>
            <a:r>
              <a:rPr lang="ru-RU" sz="2000" dirty="0" err="1">
                <a:latin typeface="Times New Roman" panose="02020603050405020304" pitchFamily="18" charset="0"/>
                <a:ea typeface="DejaVuSans"/>
              </a:rPr>
              <a:t>зааненская</a:t>
            </a:r>
            <a:r>
              <a:rPr lang="ru-RU" sz="2000" dirty="0">
                <a:latin typeface="Times New Roman" panose="02020603050405020304" pitchFamily="18" charset="0"/>
                <a:ea typeface="DejaVuSans"/>
              </a:rPr>
              <a:t> порода коз молочного направления продуктивности является одной из самых распространенных в России. Она имеет хорошие показатели молочной продуктивности (длительность лактации до 11 </a:t>
            </a:r>
            <a:r>
              <a:rPr lang="ru-RU" sz="2000" dirty="0" err="1">
                <a:latin typeface="Times New Roman" panose="02020603050405020304" pitchFamily="18" charset="0"/>
                <a:ea typeface="DejaVuSans"/>
              </a:rPr>
              <a:t>мес</a:t>
            </a:r>
            <a:r>
              <a:rPr lang="ru-RU" sz="2000" dirty="0">
                <a:latin typeface="Times New Roman" panose="02020603050405020304" pitchFamily="18" charset="0"/>
                <a:ea typeface="DejaVuSans"/>
              </a:rPr>
              <a:t>, до 700 кг молока за лактацию) и воспроизводства (до 250 козлят на 100 маток). При всей популярности данной породы генетика ее остается недостаточно изученной, особенно в популяциях отечественного разведения, что дает предпосылки к более детальным исследованиям их генетического потенциала и поиску достоверных ассоциаций генотипов с ценными продуктивными качествами. Одним из наиболее перспективных для изучения генетического полиморфизма с точки зрения производства сыров можно считать ген каппа-казеина, поскольку конечный выход сыра напрямую связан с содержанием казеина 4 разновидностей (αs1-, αs2-, β- и κ-казеина. Кроме того, белок каппа-казеин играет основную роль в образовании и стабилизации молочных мицелл их размер, что является решающим фактором в производстве сыров.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83573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B025C60-3C04-4CFD-B926-9E1AC72F1236}"/>
              </a:ext>
            </a:extLst>
          </p:cNvPr>
          <p:cNvSpPr/>
          <p:nvPr/>
        </p:nvSpPr>
        <p:spPr>
          <a:xfrm>
            <a:off x="1216057" y="2649236"/>
            <a:ext cx="10209229" cy="11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исследования – изучение полиморфизма гена каппа-казеина коз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зааненской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породы, разводимых в Ленинградской области.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747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1A42524-FD49-417C-B16A-A32F3161DCB3}"/>
              </a:ext>
            </a:extLst>
          </p:cNvPr>
          <p:cNvSpPr/>
          <p:nvPr/>
        </p:nvSpPr>
        <p:spPr>
          <a:xfrm>
            <a:off x="4149528" y="944194"/>
            <a:ext cx="36932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Материалы и методы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5D5956-3D4D-4931-9C93-A7F0BF9C82A0}"/>
              </a:ext>
            </a:extLst>
          </p:cNvPr>
          <p:cNvSpPr/>
          <p:nvPr/>
        </p:nvSpPr>
        <p:spPr>
          <a:xfrm>
            <a:off x="1093509" y="2464093"/>
            <a:ext cx="10143240" cy="280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исследования являлись образцы ДНК, полученные из крови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зааненской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породы коз n=110.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ДНК выделяли из цельной крови общепринятым фенольным методом. 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Генотипирование животных осуществляли методом ПЦР-ПДРФ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Биометрическая обработка данных выполнена с помощью программ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(США),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SigmaPlot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12,5. </a:t>
            </a:r>
          </a:p>
        </p:txBody>
      </p:sp>
    </p:spTree>
    <p:extLst>
      <p:ext uri="{BB962C8B-B14F-4D97-AF65-F5344CB8AC3E}">
        <p14:creationId xmlns:p14="http://schemas.microsoft.com/office/powerpoint/2010/main" val="323702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09C746-DCDF-419D-AC41-FA48EA22422D}"/>
              </a:ext>
            </a:extLst>
          </p:cNvPr>
          <p:cNvSpPr/>
          <p:nvPr/>
        </p:nvSpPr>
        <p:spPr>
          <a:xfrm>
            <a:off x="3768422" y="359733"/>
            <a:ext cx="43535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Результаты исследования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22917E3-CC19-42B3-96CD-FBEE52CDAA82}"/>
              </a:ext>
            </a:extLst>
          </p:cNvPr>
          <p:cNvSpPr/>
          <p:nvPr/>
        </p:nvSpPr>
        <p:spPr>
          <a:xfrm>
            <a:off x="915971" y="993248"/>
            <a:ext cx="10058400" cy="67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1. Детекция полиморфизма гена 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CSN3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позиции 86209304 с помощью ПЦР-ПДРФ анализа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D86A1B-11B3-4464-A9A1-E769283D469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875" r="383" b="875"/>
          <a:stretch/>
        </p:blipFill>
        <p:spPr bwMode="auto">
          <a:xfrm>
            <a:off x="1295960" y="1757218"/>
            <a:ext cx="9600080" cy="2852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4251CB5-727B-40DB-9F9C-A31D75BD30F3}"/>
              </a:ext>
            </a:extLst>
          </p:cNvPr>
          <p:cNvSpPr/>
          <p:nvPr/>
        </p:nvSpPr>
        <p:spPr>
          <a:xfrm>
            <a:off x="1295959" y="4941422"/>
            <a:ext cx="88944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Полученный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ампликон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имел размер 459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гетерозиготы CT отличались наличием трех фрагментов 459, 381 и 78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гомозиготы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TT имели фрагменты 459 и 381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особи с генотипом CC не были обнаружены в исследуемой популяции (рис. 1).</a:t>
            </a:r>
          </a:p>
        </p:txBody>
      </p:sp>
    </p:spTree>
    <p:extLst>
      <p:ext uri="{BB962C8B-B14F-4D97-AF65-F5344CB8AC3E}">
        <p14:creationId xmlns:p14="http://schemas.microsoft.com/office/powerpoint/2010/main" val="826729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6CBFEF-45BB-4A6C-90F1-52EA2049020A}"/>
              </a:ext>
            </a:extLst>
          </p:cNvPr>
          <p:cNvSpPr/>
          <p:nvPr/>
        </p:nvSpPr>
        <p:spPr>
          <a:xfrm>
            <a:off x="689728" y="720874"/>
            <a:ext cx="10812544" cy="991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1. Частоты генотипов и аллелей в гене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CSN3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позиции 86209304 в опытной популяции 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зааненской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породы коз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ABBD947-121E-4870-B248-C2842ECD28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303834"/>
              </p:ext>
            </p:extLst>
          </p:nvPr>
        </p:nvGraphicFramePr>
        <p:xfrm>
          <a:off x="1360647" y="2288970"/>
          <a:ext cx="9649862" cy="2660103"/>
        </p:xfrm>
        <a:graphic>
          <a:graphicData uri="http://schemas.openxmlformats.org/drawingml/2006/table">
            <a:tbl>
              <a:tblPr firstRow="1" firstCol="1" bandRow="1"/>
              <a:tblGrid>
                <a:gridCol w="1743844">
                  <a:extLst>
                    <a:ext uri="{9D8B030D-6E8A-4147-A177-3AD203B41FA5}">
                      <a16:colId xmlns:a16="http://schemas.microsoft.com/office/drawing/2014/main" val="2893662882"/>
                    </a:ext>
                  </a:extLst>
                </a:gridCol>
                <a:gridCol w="686879">
                  <a:extLst>
                    <a:ext uri="{9D8B030D-6E8A-4147-A177-3AD203B41FA5}">
                      <a16:colId xmlns:a16="http://schemas.microsoft.com/office/drawing/2014/main" val="1070555535"/>
                    </a:ext>
                  </a:extLst>
                </a:gridCol>
                <a:gridCol w="1310597">
                  <a:extLst>
                    <a:ext uri="{9D8B030D-6E8A-4147-A177-3AD203B41FA5}">
                      <a16:colId xmlns:a16="http://schemas.microsoft.com/office/drawing/2014/main" val="2101427390"/>
                    </a:ext>
                  </a:extLst>
                </a:gridCol>
                <a:gridCol w="1310597">
                  <a:extLst>
                    <a:ext uri="{9D8B030D-6E8A-4147-A177-3AD203B41FA5}">
                      <a16:colId xmlns:a16="http://schemas.microsoft.com/office/drawing/2014/main" val="498979443"/>
                    </a:ext>
                  </a:extLst>
                </a:gridCol>
                <a:gridCol w="1199078">
                  <a:extLst>
                    <a:ext uri="{9D8B030D-6E8A-4147-A177-3AD203B41FA5}">
                      <a16:colId xmlns:a16="http://schemas.microsoft.com/office/drawing/2014/main" val="1237585999"/>
                    </a:ext>
                  </a:extLst>
                </a:gridCol>
                <a:gridCol w="1281977">
                  <a:extLst>
                    <a:ext uri="{9D8B030D-6E8A-4147-A177-3AD203B41FA5}">
                      <a16:colId xmlns:a16="http://schemas.microsoft.com/office/drawing/2014/main" val="744350023"/>
                    </a:ext>
                  </a:extLst>
                </a:gridCol>
                <a:gridCol w="1281977">
                  <a:extLst>
                    <a:ext uri="{9D8B030D-6E8A-4147-A177-3AD203B41FA5}">
                      <a16:colId xmlns:a16="http://schemas.microsoft.com/office/drawing/2014/main" val="695387261"/>
                    </a:ext>
                  </a:extLst>
                </a:gridCol>
                <a:gridCol w="834913">
                  <a:extLst>
                    <a:ext uri="{9D8B030D-6E8A-4147-A177-3AD203B41FA5}">
                      <a16:colId xmlns:a16="http://schemas.microsoft.com/office/drawing/2014/main" val="1865471148"/>
                    </a:ext>
                  </a:extLst>
                </a:gridCol>
              </a:tblGrid>
              <a:tr h="656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Порода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Частота генотипов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Частота аллелей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χ</a:t>
                      </a:r>
                      <a:r>
                        <a:rPr lang="ru-RU" sz="1800" b="1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350217"/>
                  </a:ext>
                </a:extLst>
              </a:tr>
              <a:tr h="134705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Зааненская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TT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</a:t>
                      </a: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 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</a:t>
                      </a: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 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016977"/>
                  </a:ext>
                </a:extLst>
              </a:tr>
              <a:tr h="6565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0,82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464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35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E4DF70D-DEE5-4EBF-97D4-D23557196626}"/>
              </a:ext>
            </a:extLst>
          </p:cNvPr>
          <p:cNvSpPr/>
          <p:nvPr/>
        </p:nvSpPr>
        <p:spPr>
          <a:xfrm>
            <a:off x="505905" y="355060"/>
            <a:ext cx="11180189" cy="73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2. Связь фенотипических показателей хозяйственно полезных признаков с генотипами у исследуемой популяции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зааненской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породы коз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1DF7636-97F7-4E04-B70B-FBAEE930C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848891"/>
              </p:ext>
            </p:extLst>
          </p:nvPr>
        </p:nvGraphicFramePr>
        <p:xfrm>
          <a:off x="1035470" y="1217243"/>
          <a:ext cx="10173001" cy="5035960"/>
        </p:xfrm>
        <a:graphic>
          <a:graphicData uri="http://schemas.openxmlformats.org/drawingml/2006/table">
            <a:tbl>
              <a:tblPr firstRow="1" firstCol="1" bandRow="1"/>
              <a:tblGrid>
                <a:gridCol w="2611350">
                  <a:extLst>
                    <a:ext uri="{9D8B030D-6E8A-4147-A177-3AD203B41FA5}">
                      <a16:colId xmlns:a16="http://schemas.microsoft.com/office/drawing/2014/main" val="945673704"/>
                    </a:ext>
                  </a:extLst>
                </a:gridCol>
                <a:gridCol w="2209301">
                  <a:extLst>
                    <a:ext uri="{9D8B030D-6E8A-4147-A177-3AD203B41FA5}">
                      <a16:colId xmlns:a16="http://schemas.microsoft.com/office/drawing/2014/main" val="3984182722"/>
                    </a:ext>
                  </a:extLst>
                </a:gridCol>
                <a:gridCol w="1887139">
                  <a:extLst>
                    <a:ext uri="{9D8B030D-6E8A-4147-A177-3AD203B41FA5}">
                      <a16:colId xmlns:a16="http://schemas.microsoft.com/office/drawing/2014/main" val="2414974355"/>
                    </a:ext>
                  </a:extLst>
                </a:gridCol>
                <a:gridCol w="1887139">
                  <a:extLst>
                    <a:ext uri="{9D8B030D-6E8A-4147-A177-3AD203B41FA5}">
                      <a16:colId xmlns:a16="http://schemas.microsoft.com/office/drawing/2014/main" val="895609609"/>
                    </a:ext>
                  </a:extLst>
                </a:gridCol>
                <a:gridCol w="1578072">
                  <a:extLst>
                    <a:ext uri="{9D8B030D-6E8A-4147-A177-3AD203B41FA5}">
                      <a16:colId xmlns:a16="http://schemas.microsoft.com/office/drawing/2014/main" val="2428675351"/>
                    </a:ext>
                  </a:extLst>
                </a:gridCol>
              </a:tblGrid>
              <a:tr h="26737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Генотипы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787199"/>
                  </a:ext>
                </a:extLst>
              </a:tr>
              <a:tr h="267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TT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71)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17934"/>
                  </a:ext>
                </a:extLst>
              </a:tr>
              <a:tr h="2954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Ошб.ср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1D35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Cv</a:t>
                      </a:r>
                      <a:r>
                        <a:rPr lang="ru-RU" sz="1600" b="1" dirty="0">
                          <a:solidFill>
                            <a:srgbClr val="001D35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1" dirty="0">
                          <a:solidFill>
                            <a:srgbClr val="001D35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Ошб.ср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1D35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Cv</a:t>
                      </a:r>
                      <a:r>
                        <a:rPr lang="ru-RU" sz="1800" b="1" dirty="0">
                          <a:solidFill>
                            <a:srgbClr val="001D35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b="1" dirty="0">
                          <a:solidFill>
                            <a:srgbClr val="001D35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336337"/>
                  </a:ext>
                </a:extLst>
              </a:tr>
              <a:tr h="5485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 1-го козления, сут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597±28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630±20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792386"/>
                  </a:ext>
                </a:extLst>
              </a:tr>
              <a:tr h="295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козлят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1,69±0,09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1,69±0,07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302614"/>
                  </a:ext>
                </a:extLst>
              </a:tr>
              <a:tr h="6109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Удой за 305 суток, кг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637±30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650±22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436354"/>
                  </a:ext>
                </a:extLst>
              </a:tr>
              <a:tr h="5485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МДЖ 305 суток, кг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3,55±0,06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3,66±0,04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427249"/>
                  </a:ext>
                </a:extLst>
              </a:tr>
              <a:tr h="5485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МДБ за 305 суток, кг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3,23±0,04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3,21±0,02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030846"/>
                  </a:ext>
                </a:extLst>
              </a:tr>
              <a:tr h="295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1-100 дней, кг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234±9,86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238±7,81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206592"/>
                  </a:ext>
                </a:extLst>
              </a:tr>
              <a:tr h="295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2-100 дней, кг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228±12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236±8,83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024914"/>
                  </a:ext>
                </a:extLst>
              </a:tr>
              <a:tr h="7957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Коэффициент </a:t>
                      </a: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устойчивости лактации, %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98,03±5,68</a:t>
                      </a:r>
                      <a:endParaRPr lang="ru-RU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102±3,33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89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2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3E86EE-D2BB-4A82-A6B6-428FB8C74425}"/>
              </a:ext>
            </a:extLst>
          </p:cNvPr>
          <p:cNvSpPr/>
          <p:nvPr/>
        </p:nvSpPr>
        <p:spPr>
          <a:xfrm>
            <a:off x="3439183" y="2999237"/>
            <a:ext cx="53136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592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519</Words>
  <Application>Microsoft Office PowerPoint</Application>
  <PresentationFormat>Широкоэкранный</PresentationFormat>
  <Paragraphs>92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42</cp:revision>
  <dcterms:created xsi:type="dcterms:W3CDTF">2025-11-05T13:14:52Z</dcterms:created>
  <dcterms:modified xsi:type="dcterms:W3CDTF">2025-11-26T10:47:44Z</dcterms:modified>
</cp:coreProperties>
</file>