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6" r:id="rId1"/>
  </p:sldMasterIdLst>
  <p:sldIdLst>
    <p:sldId id="273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7" autoAdjust="0"/>
    <p:restoredTop sz="94660"/>
  </p:normalViewPr>
  <p:slideViewPr>
    <p:cSldViewPr showGuides="1">
      <p:cViewPr>
        <p:scale>
          <a:sx n="80" d="100"/>
          <a:sy n="80" d="100"/>
        </p:scale>
        <p:origin x="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te\Desktop\&#1070;&#1051;&#1071;\2025\&#1054;&#1094;&#1077;&#1085;&#1082;&#1072;%20&#1073;&#1099;&#1082;&#1086;&#1074;%20&#1086;&#1087;&#1099;&#1090;_&#1084;&#1072;&#1088;&#1090;-&#1072;&#1087;&#1088;&#1077;&#1083;&#1100;_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314939434724"/>
          <c:y val="5.0966608084358503E-2"/>
          <c:w val="0.71318977119784699"/>
          <c:h val="0.82239015817223204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Лист7!$V$17</c:f>
              <c:strCache>
                <c:ptCount val="1"/>
                <c:pt idx="0">
                  <c:v>2 группа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hueOff val="-1670000"/>
                  </a:schemeClr>
                </a:gs>
              </a:gsLst>
              <a:lin ang="10800000" scaled="0"/>
            </a:gradFill>
            <a:ln>
              <a:gradFill>
                <a:gsLst>
                  <a:gs pos="10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75000"/>
                      <a:hueOff val="-1670000"/>
                    </a:schemeClr>
                  </a:gs>
                </a:gsLst>
                <a:lin ang="10800000" scaled="0"/>
              </a:gra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56,3 %</a:t>
                    </a:r>
                    <a:r>
                      <a:rPr lang="en-US" baseline="30000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 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587-4AF1-BD56-EE7125FAB20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18,5 %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587-4AF1-BD56-EE7125FAB205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22,9 %  </a:t>
                    </a:r>
                    <a:r>
                      <a:rPr lang="en-US" baseline="30000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b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587-4AF1-BD56-EE7125FAB205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2,24 %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587-4AF1-BD56-EE7125FAB205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56,6 %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587-4AF1-BD56-EE7125FAB2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  <a:sym typeface="Arial Black" panose="020B0A040201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Лист7!$W$15:$AA$15</c:f>
              <c:strCache>
                <c:ptCount val="5"/>
                <c:pt idx="0">
                  <c:v>PI-/ROS-</c:v>
                </c:pt>
                <c:pt idx="1">
                  <c:v>PI-/ROS+</c:v>
                </c:pt>
                <c:pt idx="2">
                  <c:v>PI+/ROS-</c:v>
                </c:pt>
                <c:pt idx="3">
                  <c:v>PI+/ROS+</c:v>
                </c:pt>
                <c:pt idx="4">
                  <c:v>TMRE+</c:v>
                </c:pt>
              </c:strCache>
            </c:strRef>
          </c:cat>
          <c:val>
            <c:numRef>
              <c:f>Лист7!$W$17:$AA$17</c:f>
              <c:numCache>
                <c:formatCode>General</c:formatCode>
                <c:ptCount val="5"/>
                <c:pt idx="0">
                  <c:v>56.35</c:v>
                </c:pt>
                <c:pt idx="1">
                  <c:v>18.46</c:v>
                </c:pt>
                <c:pt idx="2">
                  <c:v>22.94</c:v>
                </c:pt>
                <c:pt idx="3">
                  <c:v>2.2400000000000002</c:v>
                </c:pt>
                <c:pt idx="4">
                  <c:v>56.57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587-4AF1-BD56-EE7125FAB205}"/>
            </c:ext>
          </c:extLst>
        </c:ser>
        <c:ser>
          <c:idx val="0"/>
          <c:order val="1"/>
          <c:tx>
            <c:strRef>
              <c:f>Лист7!$V$16</c:f>
              <c:strCache>
                <c:ptCount val="1"/>
                <c:pt idx="0">
                  <c:v>1 группа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hueOff val="-1670000"/>
                  </a:schemeClr>
                </a:gs>
              </a:gsLst>
              <a:lin ang="10800000" scaled="0"/>
            </a:gradFill>
            <a:ln>
              <a:gradFill>
                <a:gsLst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75000"/>
                      <a:hueOff val="-1670000"/>
                    </a:schemeClr>
                  </a:gs>
                </a:gsLst>
                <a:lin ang="10800000" scaled="0"/>
              </a:gra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48,0 % </a:t>
                    </a:r>
                    <a:r>
                      <a:rPr lang="en-US" baseline="30000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c</a:t>
                    </a:r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 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587-4AF1-BD56-EE7125FAB20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13,5 %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587-4AF1-BD56-EE7125FAB205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36,3 % </a:t>
                    </a:r>
                    <a:r>
                      <a:rPr lang="en-US" baseline="30000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a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3587-4AF1-BD56-EE7125FAB205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2,19 %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587-4AF1-BD56-EE7125FAB205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>
                        <a:latin typeface="Arial Black" panose="020B0A04020102020204" charset="0"/>
                        <a:ea typeface="Arial Black" panose="020B0A04020102020204" charset="0"/>
                        <a:cs typeface="Arial Black" panose="020B0A04020102020204" charset="0"/>
                        <a:sym typeface="Arial Black" panose="020B0A04020102020204" charset="0"/>
                      </a:rPr>
                      <a:t>55,3 %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587-4AF1-BD56-EE7125FAB2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  <a:sym typeface="Arial Black" panose="020B0A0402010202020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Лист7!$W$15:$AA$15</c:f>
              <c:strCache>
                <c:ptCount val="5"/>
                <c:pt idx="0">
                  <c:v>PI-/ROS-</c:v>
                </c:pt>
                <c:pt idx="1">
                  <c:v>PI-/ROS+</c:v>
                </c:pt>
                <c:pt idx="2">
                  <c:v>PI+/ROS-</c:v>
                </c:pt>
                <c:pt idx="3">
                  <c:v>PI+/ROS+</c:v>
                </c:pt>
                <c:pt idx="4">
                  <c:v>TMRE+</c:v>
                </c:pt>
              </c:strCache>
            </c:strRef>
          </c:cat>
          <c:val>
            <c:numRef>
              <c:f>Лист7!$W$16:$AA$16</c:f>
              <c:numCache>
                <c:formatCode>General</c:formatCode>
                <c:ptCount val="5"/>
                <c:pt idx="0">
                  <c:v>47.96</c:v>
                </c:pt>
                <c:pt idx="1">
                  <c:v>13.54</c:v>
                </c:pt>
                <c:pt idx="2">
                  <c:v>36.31</c:v>
                </c:pt>
                <c:pt idx="3">
                  <c:v>2.19</c:v>
                </c:pt>
                <c:pt idx="4">
                  <c:v>55.26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587-4AF1-BD56-EE7125FAB2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154154496"/>
        <c:axId val="154156032"/>
      </c:barChart>
      <c:catAx>
        <c:axId val="1541544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charset="0"/>
                <a:ea typeface="Arial Black" panose="020B0A04020102020204" charset="0"/>
                <a:cs typeface="Arial Black" panose="020B0A04020102020204" charset="0"/>
                <a:sym typeface="Arial Black" panose="020B0A04020102020204" charset="0"/>
              </a:defRPr>
            </a:pPr>
            <a:endParaRPr lang="ru-RU"/>
          </a:p>
        </c:txPr>
        <c:crossAx val="154156032"/>
        <c:crosses val="autoZero"/>
        <c:auto val="1"/>
        <c:lblAlgn val="ctr"/>
        <c:lblOffset val="100"/>
        <c:noMultiLvlLbl val="0"/>
      </c:catAx>
      <c:valAx>
        <c:axId val="154156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15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0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j-lt"/>
                <a:ea typeface="+mj-lt"/>
                <a:cs typeface="+mj-lt"/>
                <a:sym typeface="+mj-lt"/>
              </a:defRPr>
            </a:pPr>
            <a:endParaRPr lang="ru-RU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0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j-lt"/>
                <a:ea typeface="+mj-lt"/>
                <a:cs typeface="+mj-lt"/>
                <a:sym typeface="+mj-lt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0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chemeClr val="tx1">
                    <a:lumMod val="65000"/>
                    <a:lumOff val="35000"/>
                  </a:schemeClr>
                </a:solidFill>
              </a:uFill>
              <a:latin typeface="+mj-lt"/>
              <a:ea typeface="+mj-lt"/>
              <a:cs typeface="+mj-lt"/>
              <a:sym typeface="+mj-lt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52c35c4-0f4c-4ff9-8d8e-52388291892a}"/>
      </c:ext>
    </c:extLst>
  </c:chart>
  <c:spPr>
    <a:solidFill>
      <a:schemeClr val="lt1">
        <a:lumMod val="96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1012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lt1">
          <a:lumMod val="96000"/>
        </a:schemeClr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hueOff val="-1670000"/>
            </a:schemeClr>
          </a:gs>
        </a:gsLst>
        <a:lin ang="10800000" scaled="0"/>
      </a:gradFill>
      <a:ln>
        <a:gradFill>
          <a:gsLst>
            <a:gs pos="100000">
              <a:schemeClr val="phClr">
                <a:lumMod val="75000"/>
              </a:schemeClr>
            </a:gs>
            <a:gs pos="0">
              <a:schemeClr val="phClr">
                <a:lumMod val="75000"/>
                <a:hueOff val="-1670000"/>
              </a:schemeClr>
            </a:gs>
          </a:gsLst>
          <a:lin ang="10800000" scaled="0"/>
        </a:gra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98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99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38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01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9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04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06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0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68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49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11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D1ED6-E692-4AB5-B3C3-D3B5CAF1DD73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528EB-E69E-47FA-B5BC-7B8140F9D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5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6" descr="http://static.wixstatic.com/media/ebd21b_a8ff40a0d6f0492896774caefc8ff89d.jpg_srz_980_331_85_22_0.50_1.20_0.00_jpg_srz"/>
          <p:cNvPicPr>
            <a:picLocks noChangeAspect="1"/>
          </p:cNvPicPr>
          <p:nvPr/>
        </p:nvPicPr>
        <p:blipFill>
          <a:blip r:embed="rId2">
            <a:lum bright="60001"/>
          </a:blip>
          <a:srcRect l="46284"/>
          <a:stretch>
            <a:fillRect/>
          </a:stretch>
        </p:blipFill>
        <p:spPr>
          <a:xfrm>
            <a:off x="671743" y="1646636"/>
            <a:ext cx="7572665" cy="465331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0" name="Rectangle 5"/>
          <p:cNvSpPr txBox="1"/>
          <p:nvPr/>
        </p:nvSpPr>
        <p:spPr>
          <a:xfrm>
            <a:off x="1678781" y="1232298"/>
            <a:ext cx="6000750" cy="701278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A22712"/>
            </a:outerShdw>
          </a:effectLst>
        </p:spPr>
        <p:txBody>
          <a:bodyPr anchor="ctr" anchorCtr="0"/>
          <a:lstStyle/>
          <a:p>
            <a:endParaRPr lang="ru-RU" altLang="zh-CN" sz="2400" b="1" i="1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2291" name="Picture 16" descr="http://static.wixstatic.com/media/ebd21b_a8ff40a0d6f0492896774caefc8ff89d.jpg_srz_980_331_85_22_0.50_1.20_0.00_jpg_srz"/>
          <p:cNvPicPr>
            <a:picLocks noChangeAspect="1"/>
          </p:cNvPicPr>
          <p:nvPr/>
        </p:nvPicPr>
        <p:blipFill>
          <a:blip r:embed="rId2">
            <a:lum bright="60001"/>
          </a:blip>
          <a:srcRect l="46284" t="31995"/>
          <a:stretch>
            <a:fillRect/>
          </a:stretch>
        </p:blipFill>
        <p:spPr>
          <a:xfrm>
            <a:off x="671743" y="548681"/>
            <a:ext cx="7572665" cy="32696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3" name="Заголовок 1"/>
          <p:cNvSpPr txBox="1"/>
          <p:nvPr/>
        </p:nvSpPr>
        <p:spPr bwMode="auto">
          <a:xfrm>
            <a:off x="671743" y="2758679"/>
            <a:ext cx="7572665" cy="1366838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r>
              <a:rPr lang="en-US" altLang="en-US" sz="2000" b="1" i="1" dirty="0" err="1">
                <a:solidFill>
                  <a:schemeClr val="bg1"/>
                </a:solidFill>
                <a:latin typeface="Arial Black" panose="020B0A04020102020204" pitchFamily="34" charset="0"/>
              </a:rPr>
              <a:t>Возрастные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 err="1">
                <a:solidFill>
                  <a:schemeClr val="bg1"/>
                </a:solidFill>
                <a:latin typeface="Arial Black" panose="020B0A04020102020204" pitchFamily="34" charset="0"/>
              </a:rPr>
              <a:t>функциональные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 err="1">
                <a:solidFill>
                  <a:schemeClr val="bg1"/>
                </a:solidFill>
                <a:latin typeface="Arial Black" panose="020B0A04020102020204" pitchFamily="34" charset="0"/>
              </a:rPr>
              <a:t>изменения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 err="1">
                <a:solidFill>
                  <a:schemeClr val="bg1"/>
                </a:solidFill>
                <a:latin typeface="Arial Black" panose="020B0A04020102020204" pitchFamily="34" charset="0"/>
              </a:rPr>
              <a:t>качества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спермопродукции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у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 err="1">
                <a:solidFill>
                  <a:schemeClr val="bg1"/>
                </a:solidFill>
                <a:latin typeface="Arial Black" panose="020B0A04020102020204" pitchFamily="34" charset="0"/>
              </a:rPr>
              <a:t>племенных</a:t>
            </a:r>
            <a:r>
              <a:rPr lang="en-US" altLang="ru-RU" sz="2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b="1" i="1" dirty="0" err="1">
                <a:solidFill>
                  <a:schemeClr val="bg1"/>
                </a:solidFill>
                <a:latin typeface="Arial Black" panose="020B0A04020102020204" pitchFamily="34" charset="0"/>
              </a:rPr>
              <a:t>быков</a:t>
            </a:r>
            <a:endParaRPr lang="en-US" altLang="en-US" sz="2000" b="1" i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293" name="Заголовок 1"/>
          <p:cNvSpPr txBox="1"/>
          <p:nvPr/>
        </p:nvSpPr>
        <p:spPr>
          <a:xfrm>
            <a:off x="1143000" y="4430444"/>
            <a:ext cx="6858000" cy="702469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r">
              <a:spcAft>
                <a:spcPts val="450"/>
              </a:spcAft>
            </a:pPr>
            <a:r>
              <a:rPr lang="ru-RU" altLang="ru-RU" sz="1350" b="1" i="1" dirty="0" err="1">
                <a:latin typeface="Arial" panose="020B0604020202020204" pitchFamily="34" charset="0"/>
              </a:rPr>
              <a:t>С.н.с</a:t>
            </a:r>
            <a:r>
              <a:rPr lang="ru-RU" altLang="ru-RU" sz="1350" b="1" i="1" dirty="0">
                <a:latin typeface="Arial" panose="020B0604020202020204" pitchFamily="34" charset="0"/>
              </a:rPr>
              <a:t>. Лаборатории биологии развития,</a:t>
            </a:r>
          </a:p>
          <a:p>
            <a:pPr algn="r">
              <a:spcAft>
                <a:spcPts val="450"/>
              </a:spcAft>
            </a:pPr>
            <a:r>
              <a:rPr lang="ru-RU" altLang="ru-RU" sz="1350" b="1" i="1" dirty="0">
                <a:latin typeface="Arial" panose="020B0604020202020204" pitchFamily="34" charset="0"/>
              </a:rPr>
              <a:t> к.б.н. </a:t>
            </a:r>
            <a:r>
              <a:rPr lang="ru-RU" altLang="ru-RU" sz="1500" b="1" i="1" dirty="0" err="1">
                <a:latin typeface="Arial" panose="020B0604020202020204" pitchFamily="34" charset="0"/>
              </a:rPr>
              <a:t>Турлова</a:t>
            </a:r>
            <a:r>
              <a:rPr lang="ru-RU" altLang="ru-RU" sz="1500" b="1" i="1" dirty="0">
                <a:latin typeface="Arial" panose="020B0604020202020204" pitchFamily="34" charset="0"/>
              </a:rPr>
              <a:t> </a:t>
            </a:r>
            <a:r>
              <a:rPr lang="ru-RU" altLang="ru-RU" sz="1500" b="1" i="1" dirty="0">
                <a:latin typeface="Arial" panose="020B0604020202020204" pitchFamily="34" charset="0"/>
              </a:rPr>
              <a:t>Юлия Григорьевна</a:t>
            </a:r>
          </a:p>
        </p:txBody>
      </p:sp>
      <p:pic>
        <p:nvPicPr>
          <p:cNvPr id="1229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182825"/>
            <a:ext cx="1092102" cy="9436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8" name="Picture 14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482827" y="1285875"/>
            <a:ext cx="2196704" cy="70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11761" y="5577903"/>
            <a:ext cx="5589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en-US" sz="1400" b="1" i="1" dirty="0" err="1">
                <a:sym typeface="+mn-ea"/>
              </a:rPr>
              <a:t>Работа</a:t>
            </a:r>
            <a:r>
              <a:rPr lang="en-US" altLang="ru-RU" sz="1400" b="1" i="1" dirty="0">
                <a:sym typeface="+mn-ea"/>
              </a:rPr>
              <a:t> </a:t>
            </a:r>
            <a:r>
              <a:rPr lang="en-US" altLang="en-US" sz="1400" b="1" i="1" dirty="0" err="1">
                <a:sym typeface="+mn-ea"/>
              </a:rPr>
              <a:t>выполнена</a:t>
            </a:r>
            <a:r>
              <a:rPr lang="en-US" altLang="ru-RU" sz="1400" b="1" i="1" dirty="0">
                <a:sym typeface="+mn-ea"/>
              </a:rPr>
              <a:t> </a:t>
            </a:r>
            <a:r>
              <a:rPr lang="en-US" altLang="en-US" sz="1400" b="1" i="1" dirty="0">
                <a:sym typeface="+mn-ea"/>
              </a:rPr>
              <a:t>в</a:t>
            </a:r>
            <a:r>
              <a:rPr lang="en-US" altLang="ru-RU" sz="1400" b="1" i="1" dirty="0">
                <a:sym typeface="+mn-ea"/>
              </a:rPr>
              <a:t> </a:t>
            </a:r>
            <a:r>
              <a:rPr lang="en-US" altLang="en-US" sz="1400" b="1" i="1" dirty="0" err="1">
                <a:sym typeface="+mn-ea"/>
              </a:rPr>
              <a:t>рамках</a:t>
            </a:r>
            <a:r>
              <a:rPr lang="en-US" altLang="ru-RU" sz="1400" b="1" i="1" dirty="0">
                <a:sym typeface="+mn-ea"/>
              </a:rPr>
              <a:t> </a:t>
            </a:r>
            <a:r>
              <a:rPr lang="en-US" altLang="en-US" sz="1400" b="1" i="1" dirty="0" err="1">
                <a:sym typeface="+mn-ea"/>
              </a:rPr>
              <a:t>госзадания</a:t>
            </a:r>
            <a:r>
              <a:rPr lang="en-US" altLang="ru-RU" sz="1400" b="1" i="1" dirty="0">
                <a:sym typeface="+mn-ea"/>
              </a:rPr>
              <a:t> FGGN-2024-0014</a:t>
            </a:r>
            <a:endParaRPr lang="ru-RU" sz="1400" b="1" i="1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3693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accent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571480"/>
            <a:ext cx="7858180" cy="55218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altLang="en-US" sz="2400" b="1" i="1" dirty="0"/>
              <a:t>	</a:t>
            </a:r>
            <a:r>
              <a:rPr lang="en-US" altLang="en-US" sz="2000" b="1" dirty="0" err="1" smtClean="0">
                <a:solidFill>
                  <a:schemeClr val="tx1"/>
                </a:solidFill>
              </a:rPr>
              <a:t>Широкое</a:t>
            </a:r>
            <a:r>
              <a:rPr lang="en-US" altLang="ru-RU" sz="2000" b="1" dirty="0" smtClean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внедрение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геномной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оценки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позволяет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на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самых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ранних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этапах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жизни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выявить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потенциального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высокоценного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быка</a:t>
            </a:r>
            <a:r>
              <a:rPr lang="en-US" altLang="ru-RU" sz="2000" b="1" dirty="0">
                <a:solidFill>
                  <a:schemeClr val="tx1"/>
                </a:solidFill>
              </a:rPr>
              <a:t>-</a:t>
            </a:r>
            <a:r>
              <a:rPr lang="en-US" altLang="en-US" sz="2000" b="1" dirty="0">
                <a:solidFill>
                  <a:schemeClr val="tx1"/>
                </a:solidFill>
              </a:rPr>
              <a:t>производителя</a:t>
            </a:r>
            <a:r>
              <a:rPr lang="en-US" altLang="ru-RU" sz="2000" b="1" dirty="0">
                <a:solidFill>
                  <a:schemeClr val="tx1"/>
                </a:solidFill>
              </a:rPr>
              <a:t>. </a:t>
            </a:r>
            <a:r>
              <a:rPr lang="en-US" altLang="en-US" sz="2000" b="1" dirty="0">
                <a:solidFill>
                  <a:schemeClr val="tx1"/>
                </a:solidFill>
              </a:rPr>
              <a:t>Соответственно</a:t>
            </a:r>
            <a:r>
              <a:rPr lang="en-US" altLang="ru-RU" sz="2000" b="1" dirty="0">
                <a:solidFill>
                  <a:schemeClr val="tx1"/>
                </a:solidFill>
              </a:rPr>
              <a:t>, </a:t>
            </a:r>
            <a:r>
              <a:rPr lang="en-US" altLang="en-US" sz="2000" b="1" dirty="0">
                <a:solidFill>
                  <a:schemeClr val="tx1"/>
                </a:solidFill>
              </a:rPr>
              <a:t>использование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спермопродукции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от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ценных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молодых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быков</a:t>
            </a:r>
            <a:r>
              <a:rPr lang="en-US" altLang="ru-RU" sz="2000" b="1" dirty="0">
                <a:solidFill>
                  <a:schemeClr val="tx1"/>
                </a:solidFill>
              </a:rPr>
              <a:t>, </a:t>
            </a:r>
            <a:r>
              <a:rPr lang="en-US" altLang="en-US" sz="2000" b="1" dirty="0">
                <a:solidFill>
                  <a:schemeClr val="tx1"/>
                </a:solidFill>
              </a:rPr>
              <a:t>позволяет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значительно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ускорить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генетический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прогресс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в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селекции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  <a:r>
              <a:rPr lang="ru-RU" sz="2000" b="1" dirty="0">
                <a:solidFill>
                  <a:schemeClr val="tx1"/>
                </a:solidFill>
              </a:rPr>
              <a:t>Однако спермопродукция молодых быков зачастую уступает в качестве взрослым быкам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 	Стандартные </a:t>
            </a:r>
            <a:r>
              <a:rPr lang="ru-RU" sz="2000" b="1" dirty="0">
                <a:solidFill>
                  <a:schemeClr val="tx1"/>
                </a:solidFill>
              </a:rPr>
              <a:t>методы оценки спермы по качеству и </a:t>
            </a:r>
            <a:r>
              <a:rPr lang="ru-RU" sz="2000" b="1" dirty="0" smtClean="0">
                <a:solidFill>
                  <a:schemeClr val="tx1"/>
                </a:solidFill>
              </a:rPr>
              <a:t>жизнеспособности </a:t>
            </a:r>
            <a:r>
              <a:rPr lang="ru-RU" sz="2000" b="1" dirty="0">
                <a:solidFill>
                  <a:schemeClr val="tx1"/>
                </a:solidFill>
              </a:rPr>
              <a:t>зачастую бывают </a:t>
            </a:r>
            <a:r>
              <a:rPr lang="ru-RU" sz="2000" b="1" dirty="0" smtClean="0">
                <a:solidFill>
                  <a:schemeClr val="tx1"/>
                </a:solidFill>
              </a:rPr>
              <a:t>недостаточны. </a:t>
            </a:r>
            <a:r>
              <a:rPr lang="ru-RU" sz="2000" b="1" dirty="0">
                <a:solidFill>
                  <a:schemeClr val="tx1"/>
                </a:solidFill>
              </a:rPr>
              <a:t>Существует вероятность, что в условиях большой конкуренции ценный по предварительной геномной оценке молодой бык не получит достоверной и точной оценки, которая позволит охарактеризовать его потенциальную фертильность. </a:t>
            </a:r>
            <a:r>
              <a:rPr lang="ru-RU" sz="2000" b="1" dirty="0" smtClean="0">
                <a:solidFill>
                  <a:schemeClr val="tx1"/>
                </a:solidFill>
              </a:rPr>
              <a:t>Для </a:t>
            </a:r>
            <a:r>
              <a:rPr lang="ru-RU" sz="2000" b="1" dirty="0">
                <a:solidFill>
                  <a:schemeClr val="tx1"/>
                </a:solidFill>
              </a:rPr>
              <a:t>оценки подвижности и морфологии применяется компьютеризированный метод </a:t>
            </a:r>
            <a:r>
              <a:rPr lang="en-US" sz="2000" b="1" dirty="0">
                <a:solidFill>
                  <a:schemeClr val="tx1"/>
                </a:solidFill>
              </a:rPr>
              <a:t>CASA</a:t>
            </a:r>
            <a:r>
              <a:rPr lang="ru-RU" sz="2000" b="1" dirty="0">
                <a:solidFill>
                  <a:schemeClr val="tx1"/>
                </a:solidFill>
              </a:rPr>
              <a:t>, для оценки жизнеспособности получает широкое применение метод проточной цитометрии.</a:t>
            </a:r>
            <a:endParaRPr lang="ru-RU" sz="2000" b="1" dirty="0">
              <a:solidFill>
                <a:schemeClr val="tx1"/>
              </a:solidFill>
            </a:endParaRPr>
          </a:p>
          <a:p>
            <a:pPr algn="just"/>
            <a:endParaRPr lang="ru-RU" sz="2000" b="1" dirty="0">
              <a:solidFill>
                <a:schemeClr val="tx1"/>
              </a:solidFill>
            </a:endParaRPr>
          </a:p>
          <a:p>
            <a:pPr algn="just"/>
            <a:r>
              <a:rPr lang="ru-RU" sz="2000" b="1" i="1" dirty="0" smtClean="0">
                <a:solidFill>
                  <a:schemeClr val="tx1"/>
                </a:solidFill>
              </a:rPr>
              <a:t>      </a:t>
            </a:r>
            <a:r>
              <a:rPr lang="ru-RU" sz="2000" b="1" i="1" dirty="0" smtClean="0">
                <a:solidFill>
                  <a:schemeClr val="tx1"/>
                </a:solidFill>
              </a:rPr>
              <a:t>Цель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</a:rPr>
              <a:t>исследования - </a:t>
            </a:r>
            <a:r>
              <a:rPr lang="ru-RU" sz="2000" b="1" dirty="0" smtClean="0">
                <a:solidFill>
                  <a:schemeClr val="tx1"/>
                </a:solidFill>
              </a:rPr>
              <a:t>п</a:t>
            </a:r>
            <a:r>
              <a:rPr lang="en-US" altLang="en-US" sz="2000" b="1" dirty="0" err="1" smtClean="0">
                <a:solidFill>
                  <a:schemeClr val="tx1"/>
                </a:solidFill>
              </a:rPr>
              <a:t>ровести</a:t>
            </a:r>
            <a:r>
              <a:rPr lang="en-US" altLang="ru-RU" sz="2000" b="1" dirty="0" smtClean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сравнительный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анализ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качества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спермопродукции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быков</a:t>
            </a:r>
            <a:r>
              <a:rPr lang="en-US" altLang="ru-RU" sz="2000" b="1" dirty="0">
                <a:solidFill>
                  <a:schemeClr val="tx1"/>
                </a:solidFill>
              </a:rPr>
              <a:t>-</a:t>
            </a:r>
            <a:r>
              <a:rPr lang="en-US" altLang="en-US" sz="2000" b="1" dirty="0">
                <a:solidFill>
                  <a:schemeClr val="tx1"/>
                </a:solidFill>
              </a:rPr>
              <a:t>производителей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и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молодых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быков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постпубертатного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возраста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с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использованием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расширенного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спектра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исследований</a:t>
            </a:r>
            <a:r>
              <a:rPr lang="en-US" altLang="ru-RU" sz="2000" b="1" dirty="0">
                <a:solidFill>
                  <a:schemeClr val="tx1"/>
                </a:solidFill>
              </a:rPr>
              <a:t> –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м</a:t>
            </a:r>
            <a:r>
              <a:rPr lang="en-US" altLang="en-US" sz="2000" b="1" dirty="0" err="1" smtClean="0">
                <a:solidFill>
                  <a:schemeClr val="tx1"/>
                </a:solidFill>
              </a:rPr>
              <a:t>етодов</a:t>
            </a:r>
            <a:r>
              <a:rPr lang="en-US" altLang="ru-RU" sz="2000" b="1" dirty="0" smtClean="0">
                <a:solidFill>
                  <a:schemeClr val="tx1"/>
                </a:solidFill>
              </a:rPr>
              <a:t> </a:t>
            </a:r>
            <a:r>
              <a:rPr lang="en-US" altLang="ru-RU" sz="2000" b="1" dirty="0">
                <a:solidFill>
                  <a:schemeClr val="tx1"/>
                </a:solidFill>
              </a:rPr>
              <a:t>CASA-</a:t>
            </a:r>
            <a:r>
              <a:rPr lang="en-US" altLang="en-US" sz="2000" b="1" dirty="0">
                <a:solidFill>
                  <a:schemeClr val="tx1"/>
                </a:solidFill>
              </a:rPr>
              <a:t>анализ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и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проточной</a:t>
            </a:r>
            <a:r>
              <a:rPr lang="en-US" altLang="ru-RU" sz="2000" b="1" dirty="0">
                <a:solidFill>
                  <a:schemeClr val="tx1"/>
                </a:solidFill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</a:rPr>
              <a:t>цитометрии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/>
          <p:nvPr/>
        </p:nvSpPr>
        <p:spPr>
          <a:xfrm>
            <a:off x="1671351" y="199488"/>
            <a:ext cx="5873306" cy="477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lang="ru-RU" sz="2400" b="1" dirty="0"/>
              <a:t>Материал и методы </a:t>
            </a:r>
            <a:r>
              <a:rPr lang="ru-RU" sz="2400" b="1" dirty="0" smtClean="0"/>
              <a:t>исследования</a:t>
            </a:r>
            <a:endParaRPr lang="ru-RU" sz="2400" dirty="0"/>
          </a:p>
        </p:txBody>
      </p:sp>
      <p:pic>
        <p:nvPicPr>
          <p:cNvPr id="9" name="Рисунок 9" descr="C:\Users\user\Downloads\1749029434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7" b="-1"/>
          <a:stretch>
            <a:fillRect/>
          </a:stretch>
        </p:blipFill>
        <p:spPr>
          <a:xfrm>
            <a:off x="642910" y="2727899"/>
            <a:ext cx="2416922" cy="17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 descr="C:\Users\Note\Desktop\ЮЛЯ\ОТЧЕТ 2024\Рисунок CASA подвижност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9092" y="4484597"/>
            <a:ext cx="3512415" cy="1975863"/>
          </a:xfrm>
          <a:prstGeom prst="rect">
            <a:avLst/>
          </a:prstGeom>
          <a:noFill/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1DD8A66-765A-4F95-B0B8-47825A3CB51C}"/>
              </a:ext>
            </a:extLst>
          </p:cNvPr>
          <p:cNvSpPr/>
          <p:nvPr/>
        </p:nvSpPr>
        <p:spPr>
          <a:xfrm>
            <a:off x="5076056" y="4493725"/>
            <a:ext cx="360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Black" pitchFamily="34" charset="0"/>
                <a:ea typeface="Calibri" panose="020F0502020204030204" pitchFamily="34" charset="0"/>
              </a:rPr>
              <a:t>Оценка </a:t>
            </a:r>
            <a:r>
              <a:rPr lang="ru-RU" sz="1400" b="1" dirty="0">
                <a:latin typeface="Arial Black" pitchFamily="34" charset="0"/>
                <a:ea typeface="Calibri" panose="020F0502020204030204" pitchFamily="34" charset="0"/>
              </a:rPr>
              <a:t>подвижности сперматозоидов быков. </a:t>
            </a:r>
            <a:endParaRPr lang="ru-RU" sz="1400" b="1" dirty="0" smtClean="0">
              <a:latin typeface="Arial Black" pitchFamily="34" charset="0"/>
              <a:ea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400" b="1" dirty="0" smtClean="0">
                <a:latin typeface="Arial Black" pitchFamily="34" charset="0"/>
                <a:ea typeface="Calibri" panose="020F0502020204030204" pitchFamily="34" charset="0"/>
              </a:rPr>
              <a:t>Снимок </a:t>
            </a:r>
            <a:r>
              <a:rPr lang="ru-RU" sz="1400" b="1" dirty="0">
                <a:latin typeface="Arial Black" pitchFamily="34" charset="0"/>
                <a:ea typeface="Calibri" panose="020F0502020204030204" pitchFamily="34" charset="0"/>
              </a:rPr>
              <a:t>программы </a:t>
            </a:r>
            <a:r>
              <a:rPr lang="en-US" sz="1400" b="1" dirty="0" smtClean="0">
                <a:latin typeface="Arial Black" pitchFamily="34" charset="0"/>
                <a:ea typeface="Calibri" panose="020F0502020204030204" pitchFamily="34" charset="0"/>
              </a:rPr>
              <a:t>Casa</a:t>
            </a:r>
            <a:r>
              <a:rPr lang="ru-RU" sz="1400" b="1" dirty="0" smtClean="0">
                <a:latin typeface="Arial Black" pitchFamily="34" charset="0"/>
                <a:ea typeface="Calibri" panose="020F0502020204030204" pitchFamily="34" charset="0"/>
              </a:rPr>
              <a:t> АРГУС-Софт</a:t>
            </a:r>
            <a:r>
              <a:rPr lang="en-US" sz="1400" b="1" dirty="0" smtClean="0">
                <a:latin typeface="Arial Black" pitchFamily="34" charset="0"/>
                <a:ea typeface="Calibri" panose="020F0502020204030204" pitchFamily="34" charset="0"/>
              </a:rPr>
              <a:t> </a:t>
            </a:r>
            <a:r>
              <a:rPr lang="ru-RU" sz="1400" b="1" dirty="0">
                <a:latin typeface="Arial Black" pitchFamily="34" charset="0"/>
                <a:ea typeface="Calibri" panose="020F0502020204030204" pitchFamily="34" charset="0"/>
              </a:rPr>
              <a:t>(зеленый цвет – прогрессивная подвижность)</a:t>
            </a:r>
            <a:endParaRPr lang="ru-RU" sz="1400" b="1" dirty="0"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594321"/>
            <a:ext cx="8136904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400" dirty="0" smtClean="0">
                <a:latin typeface="Arial Black" panose="020B0A04020102020204" pitchFamily="34" charset="0"/>
                <a:ea typeface="Calibri" panose="020F0502020204030204" pitchFamily="34" charset="0"/>
              </a:rPr>
              <a:t>Исследовали нативную 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сперму быков голштинской и </a:t>
            </a:r>
            <a:r>
              <a:rPr lang="ru-RU" sz="1400" dirty="0" err="1">
                <a:latin typeface="Arial Black" panose="020B0A04020102020204" pitchFamily="34" charset="0"/>
                <a:ea typeface="Calibri" panose="020F0502020204030204" pitchFamily="34" charset="0"/>
              </a:rPr>
              <a:t>айрширской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 породы </a:t>
            </a:r>
            <a:r>
              <a:rPr lang="ru-RU" sz="1400" dirty="0" smtClean="0">
                <a:latin typeface="Arial Black" panose="020B0A04020102020204" pitchFamily="34" charset="0"/>
                <a:ea typeface="Calibri" panose="020F0502020204030204" pitchFamily="34" charset="0"/>
              </a:rPr>
              <a:t>(</a:t>
            </a:r>
            <a:r>
              <a:rPr lang="en-US" sz="1400" dirty="0">
                <a:latin typeface="Arial Black" panose="020B0A04020102020204" pitchFamily="34" charset="0"/>
                <a:ea typeface="Calibri" panose="020F0502020204030204" pitchFamily="34" charset="0"/>
              </a:rPr>
              <a:t>n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 18), принадлежащие АО «Невское» (г. Санкт-Петербург, </a:t>
            </a:r>
            <a:r>
              <a:rPr lang="ru-RU" sz="1400" dirty="0" smtClean="0">
                <a:latin typeface="Arial Black" panose="020B0A04020102020204" pitchFamily="34" charset="0"/>
                <a:ea typeface="Calibri" panose="020F0502020204030204" pitchFamily="34" charset="0"/>
              </a:rPr>
              <a:t>Россия). 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Животные были распределены по двум группам: ремонтные </a:t>
            </a:r>
            <a:r>
              <a:rPr lang="ru-RU" sz="1400" dirty="0" smtClean="0">
                <a:latin typeface="Arial Black" panose="020B0A04020102020204" pitchFamily="34" charset="0"/>
                <a:ea typeface="Calibri" panose="020F0502020204030204" pitchFamily="34" charset="0"/>
              </a:rPr>
              <a:t>быки 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в возрасте до двух лет (1 группа, </a:t>
            </a:r>
            <a:r>
              <a:rPr lang="en-US" sz="1400" dirty="0">
                <a:latin typeface="Arial Black" panose="020B0A04020102020204" pitchFamily="34" charset="0"/>
                <a:ea typeface="Calibri" panose="020F0502020204030204" pitchFamily="34" charset="0"/>
              </a:rPr>
              <a:t>n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 = 11) и быки-производители из основного стада старше 2 лет (2 группа, </a:t>
            </a:r>
            <a:r>
              <a:rPr lang="en-US" sz="1400" dirty="0">
                <a:latin typeface="Arial Black" panose="020B0A04020102020204" pitchFamily="34" charset="0"/>
                <a:ea typeface="Calibri" panose="020F0502020204030204" pitchFamily="34" charset="0"/>
              </a:rPr>
              <a:t>n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 = 7).  В исследовательскую работу было отобрано по 3 дуплетных эякулята от каждого быка, всего 54 образца. </a:t>
            </a:r>
            <a:r>
              <a:rPr lang="ru-RU" sz="1400" dirty="0" smtClean="0">
                <a:latin typeface="Arial Black" panose="020B0A04020102020204" pitchFamily="34" charset="0"/>
                <a:ea typeface="Calibri" panose="020F0502020204030204" pitchFamily="34" charset="0"/>
              </a:rPr>
              <a:t>Оценка </a:t>
            </a:r>
            <a:r>
              <a:rPr lang="ru-RU" sz="1400" dirty="0">
                <a:latin typeface="Arial Black" panose="020B0A04020102020204" pitchFamily="34" charset="0"/>
                <a:ea typeface="Calibri" panose="020F0502020204030204" pitchFamily="34" charset="0"/>
              </a:rPr>
              <a:t>качества спермы проводилась в соответствии с ГОСТ 23745-2014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30364" y="2729351"/>
            <a:ext cx="55132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20000"/>
              </a:lnSpc>
            </a:pPr>
            <a:r>
              <a:rPr lang="ru-RU" sz="1400" dirty="0">
                <a:latin typeface="Arial Black" panose="020B0A04020102020204" pitchFamily="34" charset="0"/>
              </a:rPr>
              <a:t>Морфологию клеток оценивали путем окрашивания по протоколу </a:t>
            </a:r>
            <a:r>
              <a:rPr lang="ru-RU" sz="1400" dirty="0" err="1">
                <a:latin typeface="Arial Black" panose="020B0A04020102020204" pitchFamily="34" charset="0"/>
              </a:rPr>
              <a:t>Diff-Quick</a:t>
            </a:r>
            <a:r>
              <a:rPr lang="ru-RU" sz="1400" dirty="0">
                <a:latin typeface="Times New Roman" panose="02020603050405020304" pitchFamily="18" charset="0"/>
              </a:rPr>
              <a:t>. </a:t>
            </a:r>
            <a:endParaRPr lang="ru-RU" sz="1400" dirty="0"/>
          </a:p>
          <a:p>
            <a:pPr indent="450215" algn="just">
              <a:lnSpc>
                <a:spcPct val="120000"/>
              </a:lnSpc>
              <a:spcAft>
                <a:spcPts val="0"/>
              </a:spcAft>
            </a:pPr>
            <a:r>
              <a:rPr lang="ru-RU" sz="1400" dirty="0" smtClean="0">
                <a:latin typeface="Arial Black" panose="020B0A04020102020204" pitchFamily="34" charset="0"/>
              </a:rPr>
              <a:t>Оценку </a:t>
            </a:r>
            <a:r>
              <a:rPr lang="ru-RU" sz="1400" dirty="0">
                <a:latin typeface="Arial Black" panose="020B0A04020102020204" pitchFamily="34" charset="0"/>
              </a:rPr>
              <a:t>жизнеспособности спермиев — путем </a:t>
            </a:r>
            <a:r>
              <a:rPr lang="ru-RU" sz="1400" dirty="0" err="1">
                <a:latin typeface="Arial Black" panose="020B0A04020102020204" pitchFamily="34" charset="0"/>
              </a:rPr>
              <a:t>суправитального</a:t>
            </a:r>
            <a:r>
              <a:rPr lang="ru-RU" sz="1400" dirty="0">
                <a:latin typeface="Arial Black" panose="020B0A04020102020204" pitchFamily="34" charset="0"/>
              </a:rPr>
              <a:t> окрашивания клеток по Блюму (смесью красителей эозина и нигрозина). </a:t>
            </a:r>
            <a:endParaRPr lang="ru-RU" sz="1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48063" y="740069"/>
            <a:ext cx="3717813" cy="157370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6049" y="873310"/>
            <a:ext cx="48020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ea typeface="Calibri" panose="020F0502020204030204" pitchFamily="34" charset="0"/>
              </a:rPr>
              <a:t>        </a:t>
            </a:r>
            <a:r>
              <a:rPr lang="ru-RU" sz="1600" b="1" dirty="0" smtClean="0">
                <a:ea typeface="Calibri" panose="020F0502020204030204" pitchFamily="34" charset="0"/>
              </a:rPr>
              <a:t>Проточная </a:t>
            </a:r>
            <a:r>
              <a:rPr lang="ru-RU" sz="1600" b="1" dirty="0">
                <a:ea typeface="Calibri" panose="020F0502020204030204" pitchFamily="34" charset="0"/>
              </a:rPr>
              <a:t>цитометрия дает возможность оценить множество характеристик большого количества клеток. Используется метод </a:t>
            </a:r>
            <a:r>
              <a:rPr lang="ru-RU" sz="1600" b="1" dirty="0" err="1">
                <a:ea typeface="Calibri" panose="020F0502020204030204" pitchFamily="34" charset="0"/>
              </a:rPr>
              <a:t>детекции</a:t>
            </a:r>
            <a:r>
              <a:rPr lang="ru-RU" sz="1600" b="1" dirty="0">
                <a:ea typeface="Calibri" panose="020F0502020204030204" pitchFamily="34" charset="0"/>
              </a:rPr>
              <a:t> клеток, к которым подбираются меченые </a:t>
            </a:r>
            <a:r>
              <a:rPr lang="ru-RU" sz="1600" b="1" dirty="0">
                <a:solidFill>
                  <a:srgbClr val="1F1F1F"/>
                </a:solidFill>
                <a:ea typeface="Calibri" panose="020F0502020204030204" pitchFamily="34" charset="0"/>
              </a:rPr>
              <a:t>флуоресцентными красителями антитела, специфичные к маркерам клеточной поверхности.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7102" y="2430010"/>
            <a:ext cx="86273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F1F1F"/>
                </a:solidFill>
                <a:ea typeface="Calibri" panose="020F0502020204030204" pitchFamily="34" charset="0"/>
              </a:rPr>
              <a:t> </a:t>
            </a:r>
            <a:r>
              <a:rPr lang="ru-RU" sz="1600" dirty="0" smtClean="0">
                <a:solidFill>
                  <a:srgbClr val="1F1F1F"/>
                </a:solidFill>
                <a:ea typeface="Calibri" panose="020F0502020204030204" pitchFamily="34" charset="0"/>
              </a:rPr>
              <a:t>        </a:t>
            </a:r>
            <a:r>
              <a:rPr lang="ru-RU" sz="1600" b="1" dirty="0" smtClean="0">
                <a:solidFill>
                  <a:srgbClr val="1F1F1F"/>
                </a:solidFill>
                <a:ea typeface="Calibri" panose="020F0502020204030204" pitchFamily="34" charset="0"/>
              </a:rPr>
              <a:t>Для </a:t>
            </a:r>
            <a:r>
              <a:rPr lang="ru-RU" sz="1600" b="1" dirty="0">
                <a:solidFill>
                  <a:srgbClr val="1F1F1F"/>
                </a:solidFill>
                <a:ea typeface="Calibri" panose="020F0502020204030204" pitchFamily="34" charset="0"/>
              </a:rPr>
              <a:t>характеристики спермы </a:t>
            </a:r>
            <a:r>
              <a:rPr lang="ru-RU" sz="1600" b="1" dirty="0" smtClean="0">
                <a:solidFill>
                  <a:srgbClr val="1F1F1F"/>
                </a:solidFill>
                <a:ea typeface="Calibri" panose="020F0502020204030204" pitchFamily="34" charset="0"/>
              </a:rPr>
              <a:t>проводилась </a:t>
            </a:r>
            <a:r>
              <a:rPr lang="ru-RU" sz="1600" b="1" dirty="0">
                <a:solidFill>
                  <a:srgbClr val="1F1F1F"/>
                </a:solidFill>
                <a:ea typeface="Calibri" panose="020F0502020204030204" pitchFamily="34" charset="0"/>
              </a:rPr>
              <a:t>оценка целостности (проницаемость) цитоплазматических и </a:t>
            </a:r>
            <a:r>
              <a:rPr lang="ru-RU" sz="1600" b="1" dirty="0" err="1">
                <a:solidFill>
                  <a:srgbClr val="1F1F1F"/>
                </a:solidFill>
                <a:ea typeface="Calibri" panose="020F0502020204030204" pitchFamily="34" charset="0"/>
              </a:rPr>
              <a:t>митохондориальных</a:t>
            </a:r>
            <a:r>
              <a:rPr lang="ru-RU" sz="1600" b="1" dirty="0">
                <a:solidFill>
                  <a:srgbClr val="1F1F1F"/>
                </a:solidFill>
                <a:ea typeface="Calibri" panose="020F0502020204030204" pitchFamily="34" charset="0"/>
              </a:rPr>
              <a:t> </a:t>
            </a:r>
            <a:r>
              <a:rPr lang="ru-RU" sz="1600" b="1" dirty="0" smtClean="0">
                <a:solidFill>
                  <a:srgbClr val="1F1F1F"/>
                </a:solidFill>
                <a:ea typeface="Calibri" panose="020F0502020204030204" pitchFamily="34" charset="0"/>
              </a:rPr>
              <a:t>мембран.</a:t>
            </a:r>
          </a:p>
          <a:p>
            <a:r>
              <a:rPr lang="ru-RU" sz="1600" b="1" i="1" dirty="0" smtClean="0">
                <a:ea typeface="Calibri" panose="020F0502020204030204" pitchFamily="34" charset="0"/>
              </a:rPr>
              <a:t>Применяемые </a:t>
            </a:r>
            <a:r>
              <a:rPr lang="ru-RU" sz="1600" b="1" i="1" dirty="0" err="1" smtClean="0">
                <a:ea typeface="Calibri" panose="020F0502020204030204" pitchFamily="34" charset="0"/>
              </a:rPr>
              <a:t>флуорохромы</a:t>
            </a:r>
            <a:r>
              <a:rPr lang="ru-RU" sz="1600" b="1" i="1" dirty="0" smtClean="0">
                <a:ea typeface="Calibri" panose="020F0502020204030204" pitchFamily="34" charset="0"/>
              </a:rPr>
              <a:t>: </a:t>
            </a:r>
            <a:r>
              <a:rPr lang="ru-RU" sz="1600" b="1" dirty="0" smtClean="0">
                <a:ea typeface="Calibri" panose="020F0502020204030204" pitchFamily="34" charset="0"/>
              </a:rPr>
              <a:t>- оценка </a:t>
            </a:r>
            <a:r>
              <a:rPr lang="ru-RU" sz="1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цитоплазматических мембран </a:t>
            </a:r>
            <a:r>
              <a:rPr lang="ru-RU" sz="1600" b="1" dirty="0">
                <a:ea typeface="Calibri" panose="020F0502020204030204" pitchFamily="34" charset="0"/>
              </a:rPr>
              <a:t>- </a:t>
            </a:r>
            <a:r>
              <a:rPr lang="ru-RU" sz="1600" b="1" dirty="0" err="1" smtClean="0">
                <a:ea typeface="Calibri" panose="020F0502020204030204" pitchFamily="34" charset="0"/>
              </a:rPr>
              <a:t>пропидия</a:t>
            </a:r>
            <a:r>
              <a:rPr lang="ru-RU" sz="1600" b="1" dirty="0" smtClean="0">
                <a:ea typeface="Calibri" panose="020F0502020204030204" pitchFamily="34" charset="0"/>
              </a:rPr>
              <a:t> йодид </a:t>
            </a:r>
            <a:r>
              <a:rPr lang="ru-RU" sz="1600" b="1" dirty="0">
                <a:ea typeface="Calibri" panose="020F0502020204030204" pitchFamily="34" charset="0"/>
              </a:rPr>
              <a:t>(</a:t>
            </a:r>
            <a:r>
              <a:rPr lang="en-US" sz="1600" b="1" dirty="0">
                <a:ea typeface="Calibri" panose="020F0502020204030204" pitchFamily="34" charset="0"/>
              </a:rPr>
              <a:t>PI</a:t>
            </a:r>
            <a:r>
              <a:rPr lang="ru-RU" sz="1600" b="1" dirty="0">
                <a:ea typeface="Calibri" panose="020F0502020204030204" pitchFamily="34" charset="0"/>
              </a:rPr>
              <a:t>), </a:t>
            </a:r>
            <a:r>
              <a:rPr lang="ru-RU" sz="1600" b="1" dirty="0" smtClean="0">
                <a:ea typeface="Calibri" panose="020F0502020204030204" pitchFamily="34" charset="0"/>
              </a:rPr>
              <a:t>			- оценка </a:t>
            </a:r>
            <a:r>
              <a:rPr lang="ru-RU" sz="1600" b="1" dirty="0">
                <a:ea typeface="Calibri" panose="020F0502020204030204" pitchFamily="34" charset="0"/>
              </a:rPr>
              <a:t>мембранного потенциала митохондрий - </a:t>
            </a:r>
            <a:r>
              <a:rPr lang="ru-RU" sz="1600" b="1" dirty="0" smtClean="0">
                <a:ea typeface="Calibri" panose="020F0502020204030204" pitchFamily="34" charset="0"/>
              </a:rPr>
              <a:t>перхлорат </a:t>
            </a:r>
            <a:r>
              <a:rPr lang="ru-RU" sz="1600" b="1" dirty="0">
                <a:ea typeface="Calibri" panose="020F0502020204030204" pitchFamily="34" charset="0"/>
              </a:rPr>
              <a:t>этилового эфира </a:t>
            </a:r>
            <a:r>
              <a:rPr lang="ru-RU" sz="1600" b="1" dirty="0" err="1">
                <a:ea typeface="Calibri" panose="020F0502020204030204" pitchFamily="34" charset="0"/>
              </a:rPr>
              <a:t>тетраметилродамина</a:t>
            </a:r>
            <a:r>
              <a:rPr lang="ru-RU" sz="1600" b="1" dirty="0">
                <a:ea typeface="Calibri" panose="020F0502020204030204" pitchFamily="34" charset="0"/>
              </a:rPr>
              <a:t> (TMRE</a:t>
            </a:r>
            <a:r>
              <a:rPr lang="ru-RU" sz="1600" b="1" dirty="0" smtClean="0">
                <a:ea typeface="Calibri" panose="020F0502020204030204" pitchFamily="34" charset="0"/>
              </a:rPr>
              <a:t>),</a:t>
            </a:r>
          </a:p>
          <a:p>
            <a:r>
              <a:rPr lang="ru-RU" sz="1600" b="1" dirty="0">
                <a:ea typeface="Calibri" panose="020F0502020204030204" pitchFamily="34" charset="0"/>
              </a:rPr>
              <a:t>	</a:t>
            </a:r>
            <a:r>
              <a:rPr lang="ru-RU" sz="1600" b="1" dirty="0" smtClean="0">
                <a:ea typeface="Calibri" panose="020F0502020204030204" pitchFamily="34" charset="0"/>
              </a:rPr>
              <a:t>		- определение </a:t>
            </a:r>
            <a:r>
              <a:rPr lang="ru-RU" sz="1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внутриклеточного </a:t>
            </a:r>
            <a:r>
              <a:rPr lang="ru-RU" sz="1600" b="1" dirty="0">
                <a:solidFill>
                  <a:srgbClr val="000000"/>
                </a:solidFill>
                <a:ea typeface="Times New Roman" panose="02020603050405020304" pitchFamily="18" charset="0"/>
              </a:rPr>
              <a:t>пероксида </a:t>
            </a:r>
            <a:r>
              <a:rPr lang="ru-RU" sz="1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водорода (подверженность оксидативному стрессу)</a:t>
            </a:r>
            <a:r>
              <a:rPr lang="ru-RU" sz="1600" b="1" dirty="0" smtClean="0">
                <a:ea typeface="Calibri" panose="020F0502020204030204" pitchFamily="34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- </a:t>
            </a:r>
            <a:r>
              <a:rPr lang="ru-RU" sz="16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дихлор-флуоресцеинадиацетат</a:t>
            </a:r>
            <a:r>
              <a:rPr lang="ru-RU" sz="1600" b="1" dirty="0">
                <a:solidFill>
                  <a:srgbClr val="000000"/>
                </a:solidFill>
                <a:ea typeface="Times New Roman" panose="02020603050405020304" pitchFamily="18" charset="0"/>
              </a:rPr>
              <a:t> (DCFH-DA)</a:t>
            </a:r>
            <a:r>
              <a:rPr lang="ru-RU" sz="1600" b="1" dirty="0">
                <a:ea typeface="Calibri" panose="020F0502020204030204" pitchFamily="34" charset="0"/>
              </a:rPr>
              <a:t>. </a:t>
            </a:r>
            <a:endParaRPr lang="ru-RU" sz="1600" b="1" dirty="0"/>
          </a:p>
        </p:txBody>
      </p:sp>
      <p:pic>
        <p:nvPicPr>
          <p:cNvPr id="9" name="Рисунок 2" descr="H:\Статьи_цитометрия\Световая микроскопия (фазовый контраст)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4420944"/>
            <a:ext cx="2232248" cy="146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" descr="H:\Статьи_цитометрия\Флуоресцентная микроскопия (PI)(1)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028" y="4429713"/>
            <a:ext cx="2240306" cy="150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" descr="H:\Статьи_цитометрия\Флуоресцентная микроскопия (TMRE)(1)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2912" y="4434059"/>
            <a:ext cx="2236249" cy="149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одзаголовок 2"/>
          <p:cNvSpPr txBox="1">
            <a:spLocks noGrp="1"/>
          </p:cNvSpPr>
          <p:nvPr>
            <p:ph type="title"/>
          </p:nvPr>
        </p:nvSpPr>
        <p:spPr>
          <a:xfrm>
            <a:off x="538848" y="351037"/>
            <a:ext cx="7886700" cy="471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lang="ru-RU" sz="2400" b="1" dirty="0">
                <a:latin typeface="+mn-lt"/>
              </a:rPr>
              <a:t>Материал и методы </a:t>
            </a:r>
            <a:r>
              <a:rPr lang="ru-RU" sz="2400" b="1" dirty="0" smtClean="0">
                <a:latin typeface="+mn-lt"/>
              </a:rPr>
              <a:t>исследования</a:t>
            </a:r>
            <a:endParaRPr lang="ru-RU" sz="2400" b="1" dirty="0">
              <a:latin typeface="+mn-lt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18087" y="5660304"/>
            <a:ext cx="25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altLang="ru-RU" sz="1050" b="1" i="1" u="none" strike="noStrike" cap="none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</a:rPr>
              <a:t>а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483920" y="5677601"/>
            <a:ext cx="25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altLang="ru-RU" sz="1050" b="1" i="1" dirty="0" smtClean="0">
                <a:solidFill>
                  <a:srgbClr val="44546A"/>
                </a:solidFill>
              </a:rPr>
              <a:t>b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425548" y="5689633"/>
            <a:ext cx="283560" cy="18765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</a:t>
            </a:r>
            <a:endParaRPr kumimoji="0" lang="ru-RU" altLang="ru-RU" sz="1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771" y="6059409"/>
            <a:ext cx="820833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a typeface="Calibri" panose="020F0502020204030204" pitchFamily="34" charset="0"/>
              </a:rPr>
              <a:t>Оценка нативной спермы быков</a:t>
            </a:r>
            <a:r>
              <a:rPr lang="ru-RU" sz="1200" b="1" dirty="0">
                <a:ea typeface="Calibri" panose="020F0502020204030204" pitchFamily="34" charset="0"/>
              </a:rPr>
              <a:t>. </a:t>
            </a:r>
            <a:r>
              <a:rPr lang="ru-RU" sz="1200" b="1" i="1" dirty="0">
                <a:ea typeface="Calibri" panose="020F0502020204030204" pitchFamily="34" charset="0"/>
              </a:rPr>
              <a:t>а </a:t>
            </a:r>
            <a:r>
              <a:rPr lang="ru-RU" sz="1200" b="1" i="1" dirty="0" smtClean="0">
                <a:ea typeface="Calibri" panose="020F0502020204030204" pitchFamily="34" charset="0"/>
              </a:rPr>
              <a:t>– фазово-контрастная </a:t>
            </a:r>
            <a:r>
              <a:rPr lang="ru-RU" sz="1200" b="1" i="1" dirty="0">
                <a:ea typeface="Calibri" panose="020F0502020204030204" pitchFamily="34" charset="0"/>
              </a:rPr>
              <a:t>микроскопия</a:t>
            </a:r>
            <a:r>
              <a:rPr lang="ru-RU" sz="1200" b="1" i="1" dirty="0" smtClean="0">
                <a:ea typeface="Calibri" panose="020F0502020204030204" pitchFamily="34" charset="0"/>
              </a:rPr>
              <a:t> ; </a:t>
            </a:r>
            <a:r>
              <a:rPr lang="en-US" sz="1200" b="1" i="1" dirty="0">
                <a:ea typeface="Calibri" panose="020F0502020204030204" pitchFamily="34" charset="0"/>
              </a:rPr>
              <a:t>b</a:t>
            </a:r>
            <a:r>
              <a:rPr lang="ru-RU" sz="1200" b="1" i="1" dirty="0">
                <a:ea typeface="Calibri" panose="020F0502020204030204" pitchFamily="34" charset="0"/>
              </a:rPr>
              <a:t> </a:t>
            </a:r>
            <a:r>
              <a:rPr lang="ru-RU" sz="1200" b="1" i="1" dirty="0" smtClean="0">
                <a:ea typeface="Calibri" panose="020F0502020204030204" pitchFamily="34" charset="0"/>
              </a:rPr>
              <a:t>– флуоресцентная </a:t>
            </a:r>
            <a:r>
              <a:rPr lang="ru-RU" sz="1200" b="1" i="1" dirty="0">
                <a:ea typeface="Calibri" panose="020F0502020204030204" pitchFamily="34" charset="0"/>
              </a:rPr>
              <a:t>микроскопия (</a:t>
            </a:r>
            <a:r>
              <a:rPr lang="en-US" sz="1200" b="1" i="1" dirty="0">
                <a:ea typeface="Calibri" panose="020F0502020204030204" pitchFamily="34" charset="0"/>
              </a:rPr>
              <a:t>PI</a:t>
            </a:r>
            <a:r>
              <a:rPr lang="ru-RU" sz="1200" b="1" i="1" dirty="0">
                <a:ea typeface="Calibri" panose="020F0502020204030204" pitchFamily="34" charset="0"/>
              </a:rPr>
              <a:t>); </a:t>
            </a:r>
            <a:r>
              <a:rPr lang="en-US" sz="1200" b="1" i="1" dirty="0">
                <a:ea typeface="Calibri" panose="020F0502020204030204" pitchFamily="34" charset="0"/>
              </a:rPr>
              <a:t>c</a:t>
            </a:r>
            <a:r>
              <a:rPr lang="ru-RU" sz="1200" b="1" i="1" dirty="0">
                <a:ea typeface="Calibri" panose="020F0502020204030204" pitchFamily="34" charset="0"/>
              </a:rPr>
              <a:t> </a:t>
            </a:r>
            <a:r>
              <a:rPr lang="ru-RU" sz="1200" b="1" i="1" dirty="0" smtClean="0">
                <a:ea typeface="Calibri" panose="020F0502020204030204" pitchFamily="34" charset="0"/>
              </a:rPr>
              <a:t>–- </a:t>
            </a:r>
            <a:r>
              <a:rPr lang="ru-RU" sz="1200" b="1" i="1" dirty="0">
                <a:ea typeface="Calibri" panose="020F0502020204030204" pitchFamily="34" charset="0"/>
              </a:rPr>
              <a:t>флуоресцентная  микроскопия (</a:t>
            </a:r>
            <a:r>
              <a:rPr lang="en-US" sz="1200" b="1" i="1" dirty="0">
                <a:ea typeface="Calibri" panose="020F0502020204030204" pitchFamily="34" charset="0"/>
              </a:rPr>
              <a:t>TMRE</a:t>
            </a:r>
            <a:r>
              <a:rPr lang="ru-RU" sz="1200" b="1" i="1" dirty="0">
                <a:ea typeface="Calibri" panose="020F0502020204030204" pitchFamily="34" charset="0"/>
              </a:rPr>
              <a:t>) </a:t>
            </a:r>
            <a:endParaRPr lang="ru-RU" sz="12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47625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Таблица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1.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Характеристика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качества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спермопродукции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быков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возрастам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Замещающее содержимое 5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755650" y="836930"/>
          <a:ext cx="7658100" cy="4791075"/>
        </p:xfrm>
        <a:graphic>
          <a:graphicData uri="http://schemas.openxmlformats.org/drawingml/2006/table">
            <a:tbl>
              <a:tblPr/>
              <a:tblGrid>
                <a:gridCol w="1494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0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3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380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100">
                        <a:solidFill>
                          <a:srgbClr val="000000"/>
                        </a:solidFill>
                        <a:latin typeface="Arial Black" panose="020B0A04020102020204" charset="0"/>
                        <a:ea typeface="Calibri" panose="020F0502020204030204"/>
                        <a:cs typeface="Arial Black" panose="020B0A0402010202020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Группа 1 (младше 2 лет)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Группа 2 (старше 2,5 лет)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Показатель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Среднее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Стд. Откл. σ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Лимиты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Среднее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Стд. Откл.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 </a:t>
                      </a: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σ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Лимиты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Объем эякулята,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 </a:t>
                      </a: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мл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3,33 ± 0,29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a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1, 67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1 - 8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7,33 ± 0,60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b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2,76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3 - 13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Концентрация, млрд/мл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 b="1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0,879 ± 0,08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 ,200 - 1,790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0,952 ± 0,05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0,22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0,400 - 1,400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Активность, балл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5,79 ± 0,42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c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2,41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2 - 9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7,48 ± 0,28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d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1,29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3 - 9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Заморожено доз</a:t>
                      </a:r>
                      <a:endParaRPr sz="1100" baseline="30000">
                        <a:solidFill>
                          <a:srgbClr val="000000"/>
                        </a:solidFill>
                        <a:latin typeface="Arial Black" panose="020B0A04020102020204" charset="0"/>
                        <a:ea typeface="SimSun" panose="02010600030101010101" pitchFamily="2" charset="-122"/>
                        <a:cs typeface="Arial Black" panose="020B0A0402010202020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52,5 ± 11,88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e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68,22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0 - 240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190,9 ± 23,72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f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108,7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0 - 420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35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Общая подвижность,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77,3 ± 3,26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18,72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25 - 98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84,24 ± 2,64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12,09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40 - 96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8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Прогрессивная подвижность,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62,9 ± 3,74</a:t>
                      </a:r>
                      <a:endParaRPr sz="1100" baseline="30000">
                        <a:solidFill>
                          <a:srgbClr val="000000"/>
                        </a:solidFill>
                        <a:latin typeface="Arial Black" panose="020B0A04020102020204" charset="0"/>
                        <a:ea typeface="SimSun" panose="02010600030101010101" pitchFamily="2" charset="-122"/>
                        <a:cs typeface="Arial Black" panose="020B0A0402010202020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21,49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20 - 95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71,76 ± 3,23</a:t>
                      </a:r>
                      <a:endParaRPr sz="1100" baseline="30000">
                        <a:solidFill>
                          <a:srgbClr val="000000"/>
                        </a:solidFill>
                        <a:latin typeface="Arial Black" panose="020B0A04020102020204" charset="0"/>
                        <a:ea typeface="SimSun" panose="02010600030101010101" pitchFamily="2" charset="-122"/>
                        <a:cs typeface="Arial Black" panose="020B0A0402010202020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14,81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30 - 90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Жизнеспособ-ность,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65,3 ± 4,06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g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23,31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0 - 93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81,2 ± 2,32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h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10,36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64 - 100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Морфология норма,%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81,5 ± 2,4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i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13,79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46,2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 </a:t>
                      </a: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- 100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90,1 ± 1,59</a:t>
                      </a:r>
                      <a:r>
                        <a:rPr sz="1100" baseline="300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k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7,32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SimSun" panose="02010600030101010101" pitchFamily="2" charset="-122"/>
                          <a:cs typeface="Arial Black" panose="020B0A04020102020204" charset="0"/>
                        </a:rPr>
                        <a:t>73,9 - 100</a:t>
                      </a:r>
                      <a:endParaRPr sz="11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 Black" panose="020B0A04020102020204" charset="0"/>
                        <a:ea typeface="SimSun" panose="02010600030101010101" pitchFamily="2" charset="-122"/>
                        <a:cs typeface="Arial Black" panose="020B0A0402010202020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Текстовое поле 3"/>
          <p:cNvSpPr txBox="1"/>
          <p:nvPr/>
        </p:nvSpPr>
        <p:spPr>
          <a:xfrm>
            <a:off x="755650" y="5589270"/>
            <a:ext cx="5080000" cy="2679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266700">
              <a:lnSpc>
                <a:spcPct val="150000"/>
              </a:lnSpc>
            </a:pPr>
            <a:r>
              <a:rPr sz="1400" i="1">
                <a:latin typeface="Times New Roman" panose="02020603050405020304"/>
                <a:ea typeface="Calibri" panose="020F0502020204030204"/>
              </a:rPr>
              <a:t>Примечание</a:t>
            </a:r>
            <a:r>
              <a:rPr sz="1400" b="1" i="1" baseline="30000">
                <a:latin typeface="Times New Roman" panose="02020603050405020304"/>
                <a:ea typeface="Calibri" panose="020F0502020204030204"/>
              </a:rPr>
              <a:t> a:b ,   e:f,   </a:t>
            </a:r>
            <a:r>
              <a:rPr sz="1400" i="1">
                <a:latin typeface="Times New Roman" panose="02020603050405020304"/>
                <a:ea typeface="Calibri" panose="020F0502020204030204"/>
              </a:rPr>
              <a:t>P&lt;0,001, </a:t>
            </a:r>
            <a:r>
              <a:rPr sz="1400" i="1" baseline="30000">
                <a:latin typeface="Times New Roman" panose="02020603050405020304"/>
                <a:ea typeface="Calibri" panose="020F0502020204030204"/>
              </a:rPr>
              <a:t> c:d, g:h  </a:t>
            </a:r>
            <a:r>
              <a:rPr sz="1400" i="1">
                <a:latin typeface="Times New Roman" panose="02020603050405020304"/>
                <a:ea typeface="Calibri" panose="020F0502020204030204"/>
              </a:rPr>
              <a:t>P&lt;0,001, </a:t>
            </a:r>
            <a:r>
              <a:rPr sz="1400" i="1" baseline="30000">
                <a:latin typeface="Times New Roman" panose="02020603050405020304"/>
                <a:ea typeface="Calibri" panose="020F0502020204030204"/>
              </a:rPr>
              <a:t>i:k </a:t>
            </a:r>
            <a:r>
              <a:rPr sz="1400" i="1">
                <a:latin typeface="Times New Roman" panose="02020603050405020304"/>
                <a:ea typeface="Calibri" panose="020F0502020204030204"/>
              </a:rPr>
              <a:t>P&lt;0,05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Диаграмма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930663"/>
              </p:ext>
            </p:extLst>
          </p:nvPr>
        </p:nvGraphicFramePr>
        <p:xfrm>
          <a:off x="1403648" y="548680"/>
          <a:ext cx="684076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Текстовое поле 1"/>
          <p:cNvSpPr txBox="1"/>
          <p:nvPr/>
        </p:nvSpPr>
        <p:spPr>
          <a:xfrm>
            <a:off x="539552" y="4941168"/>
            <a:ext cx="81324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defTabSz="266700" fontAlgn="auto">
              <a:lnSpc>
                <a:spcPct val="100000"/>
              </a:lnSpc>
            </a:pPr>
            <a:r>
              <a:rPr lang="ru-RU" sz="1600" b="1" dirty="0">
                <a:ea typeface="Calibri" panose="020F0502020204030204"/>
              </a:rPr>
              <a:t>	</a:t>
            </a:r>
            <a:r>
              <a:rPr lang="ru-RU" sz="1600" b="1" dirty="0" smtClean="0">
                <a:ea typeface="Calibri" panose="020F0502020204030204"/>
              </a:rPr>
              <a:t>	</a:t>
            </a:r>
            <a:r>
              <a:rPr sz="1600" b="1" dirty="0" err="1" smtClean="0">
                <a:ea typeface="Calibri" panose="020F0502020204030204"/>
              </a:rPr>
              <a:t>Рис</a:t>
            </a:r>
            <a:r>
              <a:rPr sz="1600" b="1" dirty="0">
                <a:ea typeface="Calibri" panose="020F0502020204030204"/>
              </a:rPr>
              <a:t>. </a:t>
            </a:r>
            <a:r>
              <a:rPr lang="ru-RU" sz="1600" b="1" dirty="0" smtClean="0">
                <a:ea typeface="Calibri" panose="020F0502020204030204"/>
              </a:rPr>
              <a:t>1.</a:t>
            </a:r>
            <a:r>
              <a:rPr sz="1600" b="1" dirty="0">
                <a:ea typeface="Calibri" panose="020F0502020204030204"/>
              </a:rPr>
              <a:t> </a:t>
            </a:r>
            <a:r>
              <a:rPr sz="1600" b="1" dirty="0" err="1">
                <a:ea typeface="Calibri" panose="020F0502020204030204"/>
              </a:rPr>
              <a:t>Показатели</a:t>
            </a:r>
            <a:r>
              <a:rPr sz="1600" b="1" dirty="0">
                <a:ea typeface="Calibri" panose="020F0502020204030204"/>
              </a:rPr>
              <a:t> </a:t>
            </a:r>
            <a:r>
              <a:rPr sz="1600" b="1" dirty="0" err="1">
                <a:ea typeface="Calibri" panose="020F0502020204030204"/>
              </a:rPr>
              <a:t>жизнеспособности</a:t>
            </a:r>
            <a:r>
              <a:rPr sz="1600" b="1" dirty="0">
                <a:ea typeface="Calibri" panose="020F0502020204030204"/>
              </a:rPr>
              <a:t> в </a:t>
            </a:r>
            <a:r>
              <a:rPr sz="1600" b="1" dirty="0" err="1">
                <a:ea typeface="Calibri" panose="020F0502020204030204"/>
              </a:rPr>
              <a:t>образцах</a:t>
            </a:r>
            <a:r>
              <a:rPr sz="1600" b="1" dirty="0">
                <a:ea typeface="Calibri" panose="020F0502020204030204"/>
              </a:rPr>
              <a:t> нативной </a:t>
            </a:r>
            <a:r>
              <a:rPr sz="1600" b="1" dirty="0" err="1">
                <a:ea typeface="Calibri" panose="020F0502020204030204"/>
              </a:rPr>
              <a:t>спермы</a:t>
            </a:r>
            <a:r>
              <a:rPr sz="1600" b="1" dirty="0">
                <a:ea typeface="Calibri" panose="020F0502020204030204"/>
              </a:rPr>
              <a:t> </a:t>
            </a:r>
            <a:r>
              <a:rPr sz="1600" b="1" dirty="0" err="1">
                <a:ea typeface="Calibri" panose="020F0502020204030204"/>
              </a:rPr>
              <a:t>быков</a:t>
            </a:r>
            <a:r>
              <a:rPr sz="1600" b="1" dirty="0">
                <a:ea typeface="Calibri" panose="020F0502020204030204"/>
              </a:rPr>
              <a:t> </a:t>
            </a:r>
            <a:r>
              <a:rPr sz="1600" b="1" dirty="0" err="1">
                <a:ea typeface="Calibri" panose="020F0502020204030204"/>
              </a:rPr>
              <a:t>методом</a:t>
            </a:r>
            <a:r>
              <a:rPr sz="1600" b="1" dirty="0">
                <a:ea typeface="Calibri" panose="020F0502020204030204"/>
              </a:rPr>
              <a:t> </a:t>
            </a:r>
            <a:r>
              <a:rPr sz="1600" b="1" dirty="0" err="1">
                <a:ea typeface="Calibri" panose="020F0502020204030204"/>
              </a:rPr>
              <a:t>проточной</a:t>
            </a:r>
            <a:r>
              <a:rPr sz="1600" b="1" dirty="0">
                <a:ea typeface="Calibri" panose="020F0502020204030204"/>
              </a:rPr>
              <a:t> цитометрии. PI-/ROS- </a:t>
            </a:r>
            <a:r>
              <a:rPr sz="1600" b="1" i="1" dirty="0" err="1">
                <a:ea typeface="Calibri" panose="020F0502020204030204"/>
              </a:rPr>
              <a:t>популяция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клеток</a:t>
            </a:r>
            <a:r>
              <a:rPr sz="1600" b="1" i="1" dirty="0">
                <a:ea typeface="Calibri" panose="020F0502020204030204"/>
              </a:rPr>
              <a:t> с интактной </a:t>
            </a:r>
            <a:r>
              <a:rPr sz="1600" b="1" i="1" dirty="0" err="1">
                <a:ea typeface="Calibri" panose="020F0502020204030204"/>
              </a:rPr>
              <a:t>плазматической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мембраной</a:t>
            </a:r>
            <a:r>
              <a:rPr sz="1600" b="1" i="1" dirty="0">
                <a:ea typeface="Calibri" panose="020F0502020204030204"/>
              </a:rPr>
              <a:t>, и </a:t>
            </a:r>
            <a:r>
              <a:rPr sz="1600" b="1" i="1" dirty="0" err="1">
                <a:ea typeface="Calibri" panose="020F0502020204030204"/>
              </a:rPr>
              <a:t>не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подверженная</a:t>
            </a:r>
            <a:r>
              <a:rPr sz="1600" b="1" i="1" dirty="0">
                <a:ea typeface="Calibri" panose="020F0502020204030204"/>
              </a:rPr>
              <a:t> оксидативному </a:t>
            </a:r>
            <a:r>
              <a:rPr sz="1600" b="1" i="1" dirty="0" err="1">
                <a:ea typeface="Calibri" panose="020F0502020204030204"/>
              </a:rPr>
              <a:t>стрессу</a:t>
            </a:r>
            <a:r>
              <a:rPr sz="1600" b="1" i="1" dirty="0">
                <a:ea typeface="Calibri" panose="020F0502020204030204"/>
              </a:rPr>
              <a:t>, </a:t>
            </a:r>
            <a:r>
              <a:rPr sz="1600" b="1" dirty="0">
                <a:ea typeface="Calibri" panose="020F0502020204030204"/>
              </a:rPr>
              <a:t>PI+ROS- </a:t>
            </a:r>
            <a:r>
              <a:rPr sz="1600" b="1" i="1" dirty="0">
                <a:ea typeface="Calibri" panose="020F0502020204030204"/>
              </a:rPr>
              <a:t> </a:t>
            </a:r>
            <a:r>
              <a:rPr sz="1600" b="1" i="1" dirty="0" err="1">
                <a:ea typeface="Calibri" panose="020F0502020204030204"/>
              </a:rPr>
              <a:t>популяция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клеток</a:t>
            </a:r>
            <a:r>
              <a:rPr sz="1600" b="1" i="1" dirty="0">
                <a:ea typeface="Calibri" panose="020F0502020204030204"/>
              </a:rPr>
              <a:t> с </a:t>
            </a:r>
            <a:r>
              <a:rPr sz="1600" b="1" i="1" dirty="0" err="1">
                <a:ea typeface="Calibri" panose="020F0502020204030204"/>
              </a:rPr>
              <a:t>поврежденной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плазматической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мембраной</a:t>
            </a:r>
            <a:r>
              <a:rPr sz="1600" b="1" i="1" dirty="0">
                <a:ea typeface="Calibri" panose="020F0502020204030204"/>
              </a:rPr>
              <a:t>, </a:t>
            </a:r>
            <a:r>
              <a:rPr sz="1600" b="1" i="1" dirty="0" err="1">
                <a:ea typeface="Calibri" panose="020F0502020204030204"/>
              </a:rPr>
              <a:t>не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подверженная</a:t>
            </a:r>
            <a:r>
              <a:rPr sz="1600" b="1" i="1" dirty="0">
                <a:ea typeface="Calibri" panose="020F0502020204030204"/>
              </a:rPr>
              <a:t> оксидативному </a:t>
            </a:r>
            <a:r>
              <a:rPr sz="1600" b="1" i="1" dirty="0" err="1">
                <a:ea typeface="Calibri" panose="020F0502020204030204"/>
              </a:rPr>
              <a:t>стрессу</a:t>
            </a:r>
            <a:r>
              <a:rPr sz="1600" b="1" i="1" dirty="0">
                <a:ea typeface="Calibri" panose="020F0502020204030204"/>
              </a:rPr>
              <a:t>, </a:t>
            </a:r>
            <a:r>
              <a:rPr sz="1600" b="1" dirty="0">
                <a:ea typeface="Calibri" panose="020F0502020204030204"/>
              </a:rPr>
              <a:t>PI-ROS+</a:t>
            </a:r>
            <a:r>
              <a:rPr sz="1600" b="1" i="1" dirty="0">
                <a:ea typeface="Calibri" panose="020F0502020204030204"/>
              </a:rPr>
              <a:t> </a:t>
            </a:r>
            <a:r>
              <a:rPr sz="1600" b="1" i="1" dirty="0" err="1">
                <a:ea typeface="Calibri" panose="020F0502020204030204"/>
              </a:rPr>
              <a:t>популяция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клеток</a:t>
            </a:r>
            <a:r>
              <a:rPr sz="1600" b="1" i="1" dirty="0">
                <a:ea typeface="Calibri" panose="020F0502020204030204"/>
              </a:rPr>
              <a:t> с </a:t>
            </a:r>
            <a:r>
              <a:rPr sz="1600" b="1" i="1" dirty="0" err="1">
                <a:ea typeface="Calibri" panose="020F0502020204030204"/>
              </a:rPr>
              <a:t>поврежденной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плазматической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мембраной</a:t>
            </a:r>
            <a:r>
              <a:rPr sz="1600" b="1" i="1" dirty="0">
                <a:ea typeface="Calibri" panose="020F0502020204030204"/>
              </a:rPr>
              <a:t> и </a:t>
            </a:r>
            <a:r>
              <a:rPr sz="1600" b="1" i="1" dirty="0" err="1">
                <a:ea typeface="Calibri" panose="020F0502020204030204"/>
              </a:rPr>
              <a:t>подверженная</a:t>
            </a:r>
            <a:r>
              <a:rPr sz="1600" b="1" i="1" dirty="0">
                <a:ea typeface="Calibri" panose="020F0502020204030204"/>
              </a:rPr>
              <a:t> оксидативному </a:t>
            </a:r>
            <a:r>
              <a:rPr sz="1600" b="1" i="1" dirty="0" err="1">
                <a:ea typeface="Calibri" panose="020F0502020204030204"/>
              </a:rPr>
              <a:t>стрессу</a:t>
            </a:r>
            <a:r>
              <a:rPr sz="1600" b="1" i="1" dirty="0">
                <a:ea typeface="Calibri" panose="020F0502020204030204"/>
              </a:rPr>
              <a:t>, </a:t>
            </a:r>
            <a:r>
              <a:rPr sz="1600" b="1" dirty="0">
                <a:ea typeface="Calibri" panose="020F0502020204030204"/>
              </a:rPr>
              <a:t>PI-ROS+</a:t>
            </a:r>
            <a:r>
              <a:rPr sz="1600" b="1" i="1" dirty="0">
                <a:ea typeface="Calibri" panose="020F0502020204030204"/>
              </a:rPr>
              <a:t> </a:t>
            </a:r>
            <a:r>
              <a:rPr sz="1600" b="1" i="1" dirty="0" err="1">
                <a:ea typeface="Calibri" panose="020F0502020204030204"/>
              </a:rPr>
              <a:t>популяция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клеток</a:t>
            </a:r>
            <a:r>
              <a:rPr sz="1600" b="1" i="1" dirty="0">
                <a:ea typeface="Calibri" panose="020F0502020204030204"/>
              </a:rPr>
              <a:t> с интактной </a:t>
            </a:r>
            <a:r>
              <a:rPr sz="1600" b="1" i="1" dirty="0" err="1">
                <a:ea typeface="Calibri" panose="020F0502020204030204"/>
              </a:rPr>
              <a:t>плазматической</a:t>
            </a:r>
            <a:r>
              <a:rPr sz="1600" b="1" i="1" dirty="0">
                <a:ea typeface="Calibri" panose="020F0502020204030204"/>
              </a:rPr>
              <a:t> </a:t>
            </a:r>
            <a:r>
              <a:rPr sz="1600" b="1" i="1" dirty="0" err="1">
                <a:ea typeface="Calibri" panose="020F0502020204030204"/>
              </a:rPr>
              <a:t>мембраной</a:t>
            </a:r>
            <a:r>
              <a:rPr sz="1600" b="1" i="1" dirty="0">
                <a:ea typeface="Calibri" panose="020F0502020204030204"/>
              </a:rPr>
              <a:t>, </a:t>
            </a:r>
            <a:r>
              <a:rPr sz="1600" b="1" i="1" dirty="0" err="1">
                <a:ea typeface="Calibri" panose="020F0502020204030204"/>
              </a:rPr>
              <a:t>подверженная</a:t>
            </a:r>
            <a:r>
              <a:rPr sz="1600" b="1" i="1" dirty="0">
                <a:ea typeface="Calibri" panose="020F0502020204030204"/>
              </a:rPr>
              <a:t> оксидативному </a:t>
            </a:r>
            <a:r>
              <a:rPr sz="1600" b="1" i="1" dirty="0" err="1">
                <a:ea typeface="Calibri" panose="020F0502020204030204"/>
              </a:rPr>
              <a:t>стрессу</a:t>
            </a:r>
            <a:r>
              <a:rPr sz="1600" b="1" dirty="0">
                <a:ea typeface="Calibri" panose="020F0502020204030204"/>
              </a:rPr>
              <a:t>.        </a:t>
            </a:r>
            <a:r>
              <a:rPr sz="1600" b="1" i="1" baseline="30000" dirty="0">
                <a:ea typeface="Calibri" panose="020F0502020204030204"/>
              </a:rPr>
              <a:t>a:b </a:t>
            </a:r>
            <a:r>
              <a:rPr sz="1600" b="1" i="1" dirty="0">
                <a:ea typeface="Calibri" panose="020F0502020204030204"/>
              </a:rPr>
              <a:t>P&lt;0.001, </a:t>
            </a:r>
            <a:r>
              <a:rPr sz="1600" b="1" i="1" baseline="30000" dirty="0">
                <a:ea typeface="Calibri" panose="020F0502020204030204"/>
              </a:rPr>
              <a:t>c: d </a:t>
            </a:r>
            <a:r>
              <a:rPr sz="1600" b="1" i="1" dirty="0">
                <a:ea typeface="Calibri" panose="020F0502020204030204"/>
              </a:rPr>
              <a:t>P&lt;0.05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8126" y="117720"/>
            <a:ext cx="3113834" cy="2755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024" y="177718"/>
            <a:ext cx="2880320" cy="25916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457200" y="2909975"/>
            <a:ext cx="8406710" cy="1152669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algn="just" defTabSz="266700" fontAlgn="auto">
              <a:lnSpc>
                <a:spcPct val="100000"/>
              </a:lnSpc>
            </a:pPr>
            <a:r>
              <a:rPr sz="1200" b="1" dirty="0" err="1">
                <a:latin typeface="Times New Roman" panose="02020603050405020304"/>
                <a:ea typeface="Calibri" panose="020F0502020204030204"/>
              </a:rPr>
              <a:t>Рисунок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ru-RU" sz="1200" b="1" dirty="0" smtClean="0">
                <a:highlight>
                  <a:srgbClr val="FFFF00"/>
                </a:highlight>
                <a:latin typeface="Times New Roman" panose="02020603050405020304"/>
                <a:ea typeface="Calibri" panose="020F0502020204030204"/>
              </a:rPr>
              <a:t>2</a:t>
            </a:r>
            <a:r>
              <a:rPr sz="1200" b="1" dirty="0" smtClean="0">
                <a:highlight>
                  <a:srgbClr val="FFFF00"/>
                </a:highlight>
                <a:latin typeface="Times New Roman" panose="02020603050405020304"/>
                <a:ea typeface="Calibri" panose="020F0502020204030204"/>
              </a:rPr>
              <a:t>.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 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Двухпараметрические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графики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,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построенные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на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основании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интенсивности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флуоресценции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флуорохромов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PI и H2DCFDA. Нативная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сперма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быков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.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Квадрант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Q1-LL 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популяция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клеток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с интактной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плазматической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мембраной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и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не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подверженная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оксидативному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стрессу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Q1-LR –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популяция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клеток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с </a:t>
            </a:r>
            <a:r>
              <a:rPr sz="1100" b="1" i="1" dirty="0" err="1" smtClean="0">
                <a:latin typeface="Times New Roman" panose="02020603050405020304"/>
                <a:ea typeface="Calibri" panose="020F0502020204030204"/>
              </a:rPr>
              <a:t>поврежденной</a:t>
            </a:r>
            <a:r>
              <a:rPr sz="1100" b="1" i="1" dirty="0" smtClean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 smtClean="0">
                <a:latin typeface="Times New Roman" panose="02020603050405020304"/>
                <a:ea typeface="Calibri" panose="020F0502020204030204"/>
              </a:rPr>
              <a:t>плазматической</a:t>
            </a:r>
            <a:r>
              <a:rPr sz="1100" b="1" i="1" dirty="0" smtClean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мембраной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не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подверженная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оксидативному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стрессу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Q1-UR –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популяция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клеток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с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поврежденной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плазматической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мембраной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и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подверженная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оксидативному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стрессу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Q1-UL –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популяция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клеток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с интактной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плазматической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мембраной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подверженная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smtClean="0">
                <a:latin typeface="Times New Roman" panose="02020603050405020304"/>
                <a:ea typeface="Calibri" panose="020F0502020204030204"/>
              </a:rPr>
              <a:t>оксидативному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стрессу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.</a:t>
            </a:r>
          </a:p>
        </p:txBody>
      </p:sp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3958590"/>
            <a:ext cx="2356103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5745" y="3816708"/>
            <a:ext cx="2416592" cy="211709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Текстовое поле 8"/>
          <p:cNvSpPr txBox="1"/>
          <p:nvPr/>
        </p:nvSpPr>
        <p:spPr>
          <a:xfrm>
            <a:off x="468324" y="5933798"/>
            <a:ext cx="8205544" cy="783549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266700"/>
            <a:r>
              <a:rPr sz="1200" b="1" dirty="0" err="1">
                <a:latin typeface="Times New Roman" panose="02020603050405020304"/>
                <a:ea typeface="Calibri" panose="020F0502020204030204"/>
              </a:rPr>
              <a:t>Рисунок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lang="ru-RU" sz="1200" b="1" dirty="0" smtClean="0">
                <a:highlight>
                  <a:srgbClr val="FFFF00"/>
                </a:highlight>
                <a:latin typeface="Times New Roman" panose="02020603050405020304"/>
                <a:ea typeface="Calibri" panose="020F0502020204030204"/>
              </a:rPr>
              <a:t>3</a:t>
            </a:r>
            <a:r>
              <a:rPr sz="1200" b="1" dirty="0" smtClean="0">
                <a:highlight>
                  <a:srgbClr val="FFFF00"/>
                </a:highlight>
                <a:latin typeface="Times New Roman" panose="02020603050405020304"/>
                <a:ea typeface="Calibri" panose="020F0502020204030204"/>
              </a:rPr>
              <a:t>.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 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Гистограммы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,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построенные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на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основании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интенсивности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флуоресценции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TMRE. Нативная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сперма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200" b="1" dirty="0" err="1">
                <a:latin typeface="Times New Roman" panose="02020603050405020304"/>
                <a:ea typeface="Calibri" panose="020F0502020204030204"/>
              </a:rPr>
              <a:t>быков</a:t>
            </a:r>
            <a:r>
              <a:rPr sz="1200" b="1" dirty="0">
                <a:latin typeface="Times New Roman" panose="02020603050405020304"/>
                <a:ea typeface="Calibri" panose="020F0502020204030204"/>
              </a:rPr>
              <a:t>.</a:t>
            </a:r>
            <a:r>
              <a:rPr sz="1600" b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оси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абсцисс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представлена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интенсивность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флуоресценции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оси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ординат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число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событий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. V1L –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негативная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популяция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клеток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, V1R –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позитивная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популяция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 </a:t>
            </a:r>
            <a:r>
              <a:rPr sz="1100" b="1" i="1" dirty="0" err="1">
                <a:latin typeface="Times New Roman" panose="02020603050405020304"/>
                <a:ea typeface="Calibri" panose="020F0502020204030204"/>
              </a:rPr>
              <a:t>клеток</a:t>
            </a:r>
            <a:r>
              <a:rPr sz="1100" b="1" i="1" dirty="0">
                <a:latin typeface="Times New Roman" panose="02020603050405020304"/>
                <a:ea typeface="Calibri" panose="020F0502020204030204"/>
              </a:rPr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043940" y="260350"/>
            <a:ext cx="716026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66700">
              <a:lnSpc>
                <a:spcPct val="150000"/>
              </a:lnSpc>
            </a:pPr>
            <a:r>
              <a:rPr sz="1600" b="1">
                <a:latin typeface="Arial Black" panose="020B0A04020102020204" charset="0"/>
                <a:ea typeface="Calibri" panose="020F0502020204030204"/>
                <a:cs typeface="Arial Black" panose="020B0A04020102020204" charset="0"/>
              </a:rPr>
              <a:t>Таблица 2. Корреляционная связь между качественными показателями спермы быков по возрастным группам</a:t>
            </a:r>
          </a:p>
        </p:txBody>
      </p:sp>
      <p:graphicFrame>
        <p:nvGraphicFramePr>
          <p:cNvPr id="3" name="Замещающее содержимое 2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612140" y="1160145"/>
          <a:ext cx="8044180" cy="4382770"/>
        </p:xfrm>
        <a:graphic>
          <a:graphicData uri="http://schemas.openxmlformats.org/drawingml/2006/table">
            <a:tbl>
              <a:tblPr/>
              <a:tblGrid>
                <a:gridCol w="214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54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Показатель 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Показатель 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1 группа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2 группа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 rowSpan="6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Активность, балл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Заморожено доз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0,590***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0,471*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Объем эякулята, мл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0,365*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-0,089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Общая подвижность,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0,558**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0,615**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Прогрессивная подвижность,%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0,501**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0,488*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Морфология (повр. хв)%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-0,488**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-0,062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Морфология (норма)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0,400*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0,564**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415"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Заморожено доз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Концентрация, млрд/мл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0,715**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0,431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Объем эякулята, мл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0,423*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0,749**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Общая подвижность,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Прогрессивная подвижность,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0,861**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0,802**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415">
                <a:tc row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Неповрежденные мембраны, %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PI-/ROS-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-0,036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0,483*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TMRE+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0,214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0,574**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415">
                <a:tc rowSpan="4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PI-/ROS-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PI+/ROS-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-0,600**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-0,485*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PI+/ROS+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-0,403*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-0,449*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 PI-/ROS+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-0,527**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-0,500*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TMRE+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0,384*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solidFill>
                            <a:srgbClr val="000000"/>
                          </a:solidFill>
                          <a:latin typeface="Arial Black" panose="020B0A04020102020204" charset="0"/>
                          <a:ea typeface="Calibri" panose="020F0502020204030204"/>
                          <a:cs typeface="Arial Black" panose="020B0A04020102020204" charset="0"/>
                        </a:rPr>
                        <a:t>0,604**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755576" y="704850"/>
            <a:ext cx="7931224" cy="5244430"/>
          </a:xfrm>
        </p:spPr>
        <p:txBody>
          <a:bodyPr>
            <a:normAutofit fontScale="97500"/>
          </a:bodyPr>
          <a:lstStyle/>
          <a:p>
            <a:pPr marL="0" indent="0" algn="just">
              <a:buNone/>
            </a:pPr>
            <a:r>
              <a:rPr lang="ru-RU" altLang="en-US" b="1" dirty="0" smtClean="0"/>
              <a:t>	</a:t>
            </a:r>
            <a:r>
              <a:rPr lang="en-US" altLang="en-US" b="1" i="1" dirty="0" err="1" smtClean="0"/>
              <a:t>Выводы</a:t>
            </a:r>
            <a:r>
              <a:rPr lang="en-US" altLang="ru-RU" b="1" i="1" dirty="0"/>
              <a:t>.</a:t>
            </a:r>
            <a:r>
              <a:rPr lang="en-US" altLang="ru-RU" b="1" dirty="0"/>
              <a:t> </a:t>
            </a:r>
            <a:endParaRPr lang="ru-RU" altLang="ru-RU" b="1" dirty="0" smtClean="0"/>
          </a:p>
          <a:p>
            <a:pPr marL="0" indent="0" algn="just">
              <a:buNone/>
            </a:pPr>
            <a:r>
              <a:rPr lang="ru-RU" altLang="en-US" b="1" dirty="0"/>
              <a:t>	</a:t>
            </a:r>
            <a:r>
              <a:rPr lang="en-US" altLang="en-US" b="1" dirty="0" err="1" smtClean="0"/>
              <a:t>Проведенные</a:t>
            </a:r>
            <a:r>
              <a:rPr lang="en-US" altLang="ru-RU" b="1" dirty="0" smtClean="0"/>
              <a:t> </a:t>
            </a:r>
            <a:r>
              <a:rPr lang="en-US" altLang="en-US" b="1" dirty="0" err="1"/>
              <a:t>исследования</a:t>
            </a:r>
            <a:r>
              <a:rPr lang="en-US" altLang="ru-RU" b="1" dirty="0"/>
              <a:t> </a:t>
            </a:r>
            <a:r>
              <a:rPr lang="en-US" altLang="en-US" b="1" dirty="0" err="1"/>
              <a:t>показали</a:t>
            </a:r>
            <a:r>
              <a:rPr lang="en-US" altLang="ru-RU" b="1" dirty="0"/>
              <a:t>, </a:t>
            </a:r>
            <a:r>
              <a:rPr lang="en-US" altLang="en-US" b="1" dirty="0" err="1"/>
              <a:t>что</a:t>
            </a:r>
            <a:r>
              <a:rPr lang="en-US" altLang="ru-RU" b="1" dirty="0"/>
              <a:t> </a:t>
            </a:r>
            <a:r>
              <a:rPr lang="en-US" altLang="en-US" b="1" dirty="0" err="1"/>
              <a:t>молодые</a:t>
            </a:r>
            <a:r>
              <a:rPr lang="en-US" altLang="ru-RU" b="1" dirty="0"/>
              <a:t> </a:t>
            </a:r>
            <a:r>
              <a:rPr lang="en-US" altLang="en-US" b="1" dirty="0" err="1"/>
              <a:t>быки</a:t>
            </a:r>
            <a:r>
              <a:rPr lang="en-US" altLang="ru-RU" b="1" dirty="0"/>
              <a:t> </a:t>
            </a:r>
            <a:r>
              <a:rPr lang="en-US" altLang="en-US" b="1" dirty="0" err="1"/>
              <a:t>постпубертатного</a:t>
            </a:r>
            <a:r>
              <a:rPr lang="en-US" altLang="ru-RU" b="1" dirty="0"/>
              <a:t> </a:t>
            </a:r>
            <a:r>
              <a:rPr lang="en-US" altLang="en-US" b="1" dirty="0" err="1"/>
              <a:t>возраста</a:t>
            </a:r>
            <a:r>
              <a:rPr lang="en-US" altLang="ru-RU" b="1" dirty="0"/>
              <a:t> </a:t>
            </a:r>
            <a:r>
              <a:rPr lang="en-US" altLang="en-US" b="1" dirty="0" err="1"/>
              <a:t>имеют</a:t>
            </a:r>
            <a:r>
              <a:rPr lang="en-US" altLang="ru-RU" b="1" dirty="0"/>
              <a:t> </a:t>
            </a:r>
            <a:r>
              <a:rPr lang="en-US" altLang="en-US" b="1" dirty="0" err="1"/>
              <a:t>нестабильные</a:t>
            </a:r>
            <a:r>
              <a:rPr lang="en-US" altLang="ru-RU" b="1" dirty="0"/>
              <a:t> </a:t>
            </a:r>
            <a:r>
              <a:rPr lang="en-US" altLang="en-US" b="1" dirty="0" err="1"/>
              <a:t>показатели</a:t>
            </a:r>
            <a:r>
              <a:rPr lang="en-US" altLang="ru-RU" b="1" dirty="0"/>
              <a:t> </a:t>
            </a:r>
            <a:r>
              <a:rPr lang="en-US" altLang="en-US" b="1" dirty="0" err="1"/>
              <a:t>качества</a:t>
            </a:r>
            <a:r>
              <a:rPr lang="en-US" altLang="ru-RU" b="1" dirty="0"/>
              <a:t> </a:t>
            </a:r>
            <a:r>
              <a:rPr lang="en-US" altLang="en-US" b="1" dirty="0"/>
              <a:t>спермопродукции</a:t>
            </a:r>
            <a:r>
              <a:rPr lang="en-US" altLang="ru-RU" b="1" dirty="0"/>
              <a:t>. </a:t>
            </a:r>
            <a:r>
              <a:rPr lang="en-US" altLang="en-US" b="1" dirty="0" err="1"/>
              <a:t>Для</a:t>
            </a:r>
            <a:r>
              <a:rPr lang="en-US" altLang="ru-RU" b="1" dirty="0"/>
              <a:t> </a:t>
            </a:r>
            <a:r>
              <a:rPr lang="en-US" altLang="en-US" b="1" dirty="0" err="1"/>
              <a:t>них</a:t>
            </a:r>
            <a:r>
              <a:rPr lang="en-US" altLang="ru-RU" b="1" dirty="0"/>
              <a:t> </a:t>
            </a:r>
            <a:r>
              <a:rPr lang="en-US" altLang="en-US" b="1" dirty="0" err="1"/>
              <a:t>характерна</a:t>
            </a:r>
            <a:r>
              <a:rPr lang="en-US" altLang="ru-RU" b="1" dirty="0"/>
              <a:t> </a:t>
            </a:r>
            <a:r>
              <a:rPr lang="en-US" altLang="en-US" b="1" dirty="0" err="1"/>
              <a:t>большая</a:t>
            </a:r>
            <a:r>
              <a:rPr lang="en-US" altLang="ru-RU" b="1" dirty="0"/>
              <a:t> </a:t>
            </a:r>
            <a:r>
              <a:rPr lang="en-US" altLang="en-US" b="1" dirty="0" err="1"/>
              <a:t>вариабельность</a:t>
            </a:r>
            <a:r>
              <a:rPr lang="en-US" altLang="ru-RU" b="1" dirty="0"/>
              <a:t> </a:t>
            </a:r>
            <a:r>
              <a:rPr lang="en-US" altLang="en-US" b="1" dirty="0" err="1"/>
              <a:t>основных</a:t>
            </a:r>
            <a:r>
              <a:rPr lang="en-US" altLang="ru-RU" b="1" dirty="0"/>
              <a:t> </a:t>
            </a:r>
            <a:r>
              <a:rPr lang="en-US" altLang="en-US" b="1" dirty="0" err="1"/>
              <a:t>качественных</a:t>
            </a:r>
            <a:r>
              <a:rPr lang="en-US" altLang="ru-RU" b="1" dirty="0"/>
              <a:t> </a:t>
            </a:r>
            <a:r>
              <a:rPr lang="en-US" altLang="en-US" b="1" dirty="0" err="1"/>
              <a:t>показателей</a:t>
            </a:r>
            <a:r>
              <a:rPr lang="en-US" altLang="ru-RU" b="1" dirty="0"/>
              <a:t> </a:t>
            </a:r>
            <a:r>
              <a:rPr lang="en-US" altLang="en-US" b="1" dirty="0" err="1"/>
              <a:t>семени</a:t>
            </a:r>
            <a:r>
              <a:rPr lang="en-US" altLang="ru-RU" b="1" dirty="0"/>
              <a:t>: </a:t>
            </a:r>
            <a:r>
              <a:rPr lang="en-US" altLang="en-US" b="1" dirty="0" err="1"/>
              <a:t>объем</a:t>
            </a:r>
            <a:r>
              <a:rPr lang="en-US" altLang="ru-RU" b="1" dirty="0"/>
              <a:t>, </a:t>
            </a:r>
            <a:r>
              <a:rPr lang="en-US" altLang="en-US" b="1" dirty="0" err="1"/>
              <a:t>концентрация</a:t>
            </a:r>
            <a:r>
              <a:rPr lang="en-US" altLang="ru-RU" b="1" dirty="0"/>
              <a:t>, </a:t>
            </a:r>
            <a:r>
              <a:rPr lang="en-US" altLang="en-US" b="1" dirty="0" err="1"/>
              <a:t>жизнеспособность</a:t>
            </a:r>
            <a:r>
              <a:rPr lang="en-US" altLang="ru-RU" b="1" dirty="0"/>
              <a:t>, </a:t>
            </a:r>
            <a:r>
              <a:rPr lang="en-US" altLang="en-US" b="1" dirty="0" err="1"/>
              <a:t>подвижность</a:t>
            </a:r>
            <a:r>
              <a:rPr lang="en-US" altLang="ru-RU" b="1" dirty="0"/>
              <a:t>. </a:t>
            </a:r>
            <a:endParaRPr lang="ru-RU" altLang="ru-RU" b="1" dirty="0" smtClean="0"/>
          </a:p>
          <a:p>
            <a:pPr marL="0" indent="0" algn="just">
              <a:buNone/>
            </a:pPr>
            <a:r>
              <a:rPr lang="ru-RU" altLang="en-US" b="1" dirty="0"/>
              <a:t>	</a:t>
            </a:r>
            <a:r>
              <a:rPr lang="en-US" altLang="en-US" b="1" dirty="0" err="1" smtClean="0"/>
              <a:t>Применение</a:t>
            </a:r>
            <a:r>
              <a:rPr lang="en-US" altLang="ru-RU" b="1" dirty="0" smtClean="0"/>
              <a:t> </a:t>
            </a:r>
            <a:r>
              <a:rPr lang="en-US" altLang="en-US" b="1" dirty="0" err="1"/>
              <a:t>методов</a:t>
            </a:r>
            <a:r>
              <a:rPr lang="en-US" altLang="ru-RU" b="1" dirty="0"/>
              <a:t> </a:t>
            </a:r>
            <a:r>
              <a:rPr lang="en-US" altLang="en-US" b="1" dirty="0" err="1"/>
              <a:t>оценки</a:t>
            </a:r>
            <a:r>
              <a:rPr lang="en-US" altLang="ru-RU" b="1" dirty="0"/>
              <a:t> CASA </a:t>
            </a:r>
            <a:r>
              <a:rPr lang="en-US" altLang="en-US" b="1" dirty="0"/>
              <a:t>и</a:t>
            </a:r>
            <a:r>
              <a:rPr lang="en-US" altLang="ru-RU" b="1" dirty="0"/>
              <a:t> </a:t>
            </a:r>
            <a:r>
              <a:rPr lang="en-US" altLang="en-US" b="1" dirty="0" err="1"/>
              <a:t>проточной</a:t>
            </a:r>
            <a:r>
              <a:rPr lang="en-US" altLang="ru-RU" b="1" dirty="0"/>
              <a:t> </a:t>
            </a:r>
            <a:r>
              <a:rPr lang="en-US" altLang="en-US" b="1" dirty="0"/>
              <a:t>цитофлуориметрии</a:t>
            </a:r>
            <a:r>
              <a:rPr lang="en-US" altLang="ru-RU" b="1" dirty="0"/>
              <a:t> </a:t>
            </a:r>
            <a:r>
              <a:rPr lang="en-US" altLang="en-US" b="1" dirty="0" err="1"/>
              <a:t>позволяет</a:t>
            </a:r>
            <a:r>
              <a:rPr lang="en-US" altLang="ru-RU" b="1" dirty="0"/>
              <a:t> </a:t>
            </a:r>
            <a:r>
              <a:rPr lang="en-US" altLang="en-US" b="1" dirty="0" err="1"/>
              <a:t>дать</a:t>
            </a:r>
            <a:r>
              <a:rPr lang="en-US" altLang="ru-RU" b="1" dirty="0"/>
              <a:t> </a:t>
            </a:r>
            <a:r>
              <a:rPr lang="en-US" altLang="en-US" b="1" dirty="0" err="1"/>
              <a:t>более</a:t>
            </a:r>
            <a:r>
              <a:rPr lang="en-US" altLang="ru-RU" b="1" dirty="0"/>
              <a:t> </a:t>
            </a:r>
            <a:r>
              <a:rPr lang="en-US" altLang="en-US" b="1" dirty="0" err="1"/>
              <a:t>точную</a:t>
            </a:r>
            <a:r>
              <a:rPr lang="en-US" altLang="ru-RU" b="1" dirty="0"/>
              <a:t> </a:t>
            </a:r>
            <a:r>
              <a:rPr lang="en-US" altLang="en-US" b="1" dirty="0" err="1"/>
              <a:t>оценку</a:t>
            </a:r>
            <a:r>
              <a:rPr lang="en-US" altLang="ru-RU" b="1" dirty="0"/>
              <a:t> </a:t>
            </a:r>
            <a:r>
              <a:rPr lang="en-US" altLang="en-US" b="1" dirty="0" err="1"/>
              <a:t>морфологии</a:t>
            </a:r>
            <a:r>
              <a:rPr lang="en-US" altLang="ru-RU" b="1" dirty="0"/>
              <a:t> </a:t>
            </a:r>
            <a:r>
              <a:rPr lang="en-US" altLang="en-US" b="1" dirty="0"/>
              <a:t>и</a:t>
            </a:r>
            <a:r>
              <a:rPr lang="en-US" altLang="ru-RU" b="1" dirty="0"/>
              <a:t> </a:t>
            </a:r>
            <a:r>
              <a:rPr lang="en-US" altLang="en-US" b="1" dirty="0" err="1"/>
              <a:t>жизнеспособности</a:t>
            </a:r>
            <a:r>
              <a:rPr lang="en-US" altLang="ru-RU" b="1" dirty="0"/>
              <a:t> </a:t>
            </a:r>
            <a:r>
              <a:rPr lang="en-US" altLang="en-US" b="1" dirty="0" err="1"/>
              <a:t>клеток</a:t>
            </a:r>
            <a:r>
              <a:rPr lang="en-US" altLang="ru-RU" b="1" dirty="0"/>
              <a:t>. </a:t>
            </a:r>
            <a:endParaRPr lang="ru-RU" altLang="ru-RU" b="1" dirty="0" smtClean="0"/>
          </a:p>
          <a:p>
            <a:pPr marL="0" indent="0" algn="just">
              <a:buNone/>
            </a:pPr>
            <a:r>
              <a:rPr lang="ru-RU" altLang="en-US" b="1" dirty="0"/>
              <a:t>	</a:t>
            </a:r>
            <a:r>
              <a:rPr lang="en-US" altLang="en-US" b="1" dirty="0" err="1" smtClean="0"/>
              <a:t>Поскольку</a:t>
            </a:r>
            <a:r>
              <a:rPr lang="en-US" altLang="ru-RU" b="1" dirty="0" smtClean="0"/>
              <a:t> </a:t>
            </a:r>
            <a:r>
              <a:rPr lang="en-US" altLang="en-US" b="1" dirty="0" err="1"/>
              <a:t>главной</a:t>
            </a:r>
            <a:r>
              <a:rPr lang="en-US" altLang="ru-RU" b="1" dirty="0"/>
              <a:t> </a:t>
            </a:r>
            <a:r>
              <a:rPr lang="en-US" altLang="en-US" b="1" dirty="0" err="1"/>
              <a:t>целью</a:t>
            </a:r>
            <a:r>
              <a:rPr lang="en-US" altLang="ru-RU" b="1" dirty="0"/>
              <a:t> </a:t>
            </a:r>
            <a:r>
              <a:rPr lang="en-US" altLang="en-US" b="1" dirty="0" err="1"/>
              <a:t>племенной</a:t>
            </a:r>
            <a:r>
              <a:rPr lang="en-US" altLang="ru-RU" b="1" dirty="0"/>
              <a:t> </a:t>
            </a:r>
            <a:r>
              <a:rPr lang="en-US" altLang="en-US" b="1" dirty="0" err="1"/>
              <a:t>работы</a:t>
            </a:r>
            <a:r>
              <a:rPr lang="en-US" altLang="ru-RU" b="1" dirty="0"/>
              <a:t> </a:t>
            </a:r>
            <a:r>
              <a:rPr lang="en-US" altLang="en-US" b="1" dirty="0" err="1"/>
              <a:t>является</a:t>
            </a:r>
            <a:r>
              <a:rPr lang="en-US" altLang="ru-RU" b="1" dirty="0"/>
              <a:t> </a:t>
            </a:r>
            <a:r>
              <a:rPr lang="en-US" altLang="en-US" b="1" dirty="0" err="1"/>
              <a:t>получение</a:t>
            </a:r>
            <a:r>
              <a:rPr lang="en-US" altLang="ru-RU" b="1" dirty="0"/>
              <a:t> </a:t>
            </a:r>
            <a:r>
              <a:rPr lang="en-US" altLang="en-US" b="1" dirty="0" err="1"/>
              <a:t>качественной</a:t>
            </a:r>
            <a:r>
              <a:rPr lang="en-US" altLang="ru-RU" b="1" dirty="0"/>
              <a:t> </a:t>
            </a:r>
            <a:r>
              <a:rPr lang="en-US" altLang="en-US" b="1" dirty="0"/>
              <a:t>спермопродукции</a:t>
            </a:r>
            <a:r>
              <a:rPr lang="en-US" altLang="ru-RU" b="1" dirty="0"/>
              <a:t>, </a:t>
            </a:r>
            <a:r>
              <a:rPr lang="en-US" altLang="en-US" b="1" dirty="0" err="1"/>
              <a:t>пригодной</a:t>
            </a:r>
            <a:r>
              <a:rPr lang="en-US" altLang="ru-RU" b="1" dirty="0"/>
              <a:t> </a:t>
            </a:r>
            <a:r>
              <a:rPr lang="en-US" altLang="en-US" b="1" dirty="0"/>
              <a:t>к</a:t>
            </a:r>
            <a:r>
              <a:rPr lang="en-US" altLang="ru-RU" b="1" dirty="0"/>
              <a:t> </a:t>
            </a:r>
            <a:r>
              <a:rPr lang="en-US" altLang="en-US" b="1" dirty="0" err="1"/>
              <a:t>замораживанию</a:t>
            </a:r>
            <a:r>
              <a:rPr lang="en-US" altLang="ru-RU" b="1" dirty="0"/>
              <a:t> </a:t>
            </a:r>
            <a:r>
              <a:rPr lang="en-US" altLang="en-US" b="1" dirty="0"/>
              <a:t>и</a:t>
            </a:r>
            <a:r>
              <a:rPr lang="en-US" altLang="ru-RU" b="1" dirty="0"/>
              <a:t> </a:t>
            </a:r>
            <a:r>
              <a:rPr lang="en-US" altLang="en-US" b="1" dirty="0" err="1"/>
              <a:t>обладающей</a:t>
            </a:r>
            <a:r>
              <a:rPr lang="en-US" altLang="ru-RU" b="1" dirty="0"/>
              <a:t> </a:t>
            </a:r>
            <a:r>
              <a:rPr lang="en-US" altLang="en-US" b="1" dirty="0"/>
              <a:t>криорезистентностью</a:t>
            </a:r>
            <a:r>
              <a:rPr lang="en-US" altLang="ru-RU" b="1" dirty="0"/>
              <a:t>, </a:t>
            </a:r>
            <a:r>
              <a:rPr lang="en-US" altLang="en-US" b="1" dirty="0" err="1"/>
              <a:t>необходимы</a:t>
            </a:r>
            <a:r>
              <a:rPr lang="en-US" altLang="ru-RU" b="1" dirty="0"/>
              <a:t> </a:t>
            </a:r>
            <a:r>
              <a:rPr lang="en-US" altLang="en-US" b="1" dirty="0" err="1"/>
              <a:t>дальнейшие</a:t>
            </a:r>
            <a:r>
              <a:rPr lang="en-US" altLang="ru-RU" b="1" dirty="0"/>
              <a:t> </a:t>
            </a:r>
            <a:r>
              <a:rPr lang="en-US" altLang="en-US" b="1" dirty="0" err="1"/>
              <a:t>исследования</a:t>
            </a:r>
            <a:r>
              <a:rPr lang="en-US" altLang="ru-RU" b="1" dirty="0"/>
              <a:t> </a:t>
            </a:r>
            <a:r>
              <a:rPr lang="en-US" altLang="en-US" b="1" dirty="0" err="1"/>
              <a:t>спермы</a:t>
            </a:r>
            <a:r>
              <a:rPr lang="en-US" altLang="ru-RU" b="1" dirty="0"/>
              <a:t> </a:t>
            </a:r>
            <a:r>
              <a:rPr lang="en-US" altLang="en-US" b="1" dirty="0" err="1"/>
              <a:t>быков</a:t>
            </a:r>
            <a:r>
              <a:rPr lang="en-US" altLang="ru-RU" b="1" dirty="0" err="1"/>
              <a:t>-</a:t>
            </a:r>
            <a:r>
              <a:rPr lang="en-US" altLang="en-US" b="1" dirty="0" err="1"/>
              <a:t>производителей</a:t>
            </a:r>
            <a:r>
              <a:rPr lang="en-US" altLang="ru-RU" b="1" dirty="0"/>
              <a:t> </a:t>
            </a:r>
            <a:r>
              <a:rPr lang="en-US" altLang="en-US" b="1" dirty="0" err="1"/>
              <a:t>после</a:t>
            </a:r>
            <a:r>
              <a:rPr lang="en-US" altLang="ru-RU" b="1" dirty="0"/>
              <a:t> </a:t>
            </a:r>
            <a:r>
              <a:rPr lang="en-US" altLang="en-US" b="1" dirty="0" err="1"/>
              <a:t>оттаивания</a:t>
            </a:r>
            <a:r>
              <a:rPr lang="en-US" altLang="ru-RU" b="1" dirty="0"/>
              <a:t> </a:t>
            </a:r>
            <a:r>
              <a:rPr lang="en-US" altLang="en-US" b="1" dirty="0"/>
              <a:t>с</a:t>
            </a:r>
            <a:r>
              <a:rPr lang="en-US" altLang="ru-RU" b="1" dirty="0"/>
              <a:t> </a:t>
            </a:r>
            <a:r>
              <a:rPr lang="en-US" altLang="en-US" b="1" dirty="0" err="1"/>
              <a:t>оценкой</a:t>
            </a:r>
            <a:r>
              <a:rPr lang="en-US" altLang="ru-RU" b="1" dirty="0"/>
              <a:t> </a:t>
            </a:r>
            <a:r>
              <a:rPr lang="en-US" altLang="en-US" b="1" dirty="0" err="1"/>
              <a:t>жизнеспособности</a:t>
            </a:r>
            <a:r>
              <a:rPr lang="en-US" altLang="ru-RU" b="1" dirty="0"/>
              <a:t> </a:t>
            </a:r>
            <a:r>
              <a:rPr lang="en-US" altLang="en-US" b="1" dirty="0" err="1"/>
              <a:t>методами</a:t>
            </a:r>
            <a:r>
              <a:rPr lang="en-US" altLang="ru-RU" b="1" dirty="0"/>
              <a:t> </a:t>
            </a:r>
            <a:r>
              <a:rPr lang="en-US" altLang="en-US" b="1" dirty="0" err="1"/>
              <a:t>проточной</a:t>
            </a:r>
            <a:r>
              <a:rPr lang="en-US" altLang="ru-RU" b="1" dirty="0"/>
              <a:t> </a:t>
            </a:r>
            <a:r>
              <a:rPr lang="en-US" altLang="en-US" b="1" dirty="0"/>
              <a:t>цитометрии</a:t>
            </a:r>
            <a:r>
              <a:rPr lang="en-US" altLang="ru-RU" b="1" dirty="0"/>
              <a:t>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3*427"/>
  <p:tag name="TABLE_ENDDRAG_RECT" val="64*65*603*4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8*338"/>
  <p:tag name="TABLE_ENDDRAG_RECT" val="48*91*648*33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534</Words>
  <Application>Microsoft Office PowerPoint</Application>
  <PresentationFormat>Экран (4:3)</PresentationFormat>
  <Paragraphs>162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SimSun</vt:lpstr>
      <vt:lpstr>Arial</vt:lpstr>
      <vt:lpstr>Arial Black</vt:lpstr>
      <vt:lpstr>Calibri</vt:lpstr>
      <vt:lpstr>Calibri Light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       Материал и методы исследования</vt:lpstr>
      <vt:lpstr>Таблица 1. Характеристика качества спермопродукции быков  по возрастам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Note</dc:creator>
  <cp:lastModifiedBy>user</cp:lastModifiedBy>
  <cp:revision>49</cp:revision>
  <dcterms:created xsi:type="dcterms:W3CDTF">2024-10-22T20:49:00Z</dcterms:created>
  <dcterms:modified xsi:type="dcterms:W3CDTF">2025-06-11T07:38:56Z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2244E08F8BDD4E4283A7BBFF6196DAEE_13</vt:lpwstr>
  </property>
  <property fmtid="{D5CDD505-2E9C-101B-9397-08002B2CF9AE}" pid="3" name="KSOProductBuildVer">
    <vt:lpwstr>1049-12.2.0.21179</vt:lpwstr>
  </property>
</Properties>
</file>