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71" r:id="rId8"/>
    <p:sldId id="272" r:id="rId9"/>
    <p:sldId id="273" r:id="rId10"/>
    <p:sldId id="274" r:id="rId11"/>
    <p:sldId id="265" r:id="rId12"/>
    <p:sldId id="275" r:id="rId13"/>
    <p:sldId id="277" r:id="rId14"/>
    <p:sldId id="27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7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281A0-EC2A-48E0-9B1A-190620AAF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D77782-EA39-46D6-8926-65B75C86F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22EC41-55EB-45FC-B805-7B38CEE22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340238-6780-4A83-A711-A5D26CBED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9381DC-8600-49F9-81AB-B9C7E51BA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26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D4CB8-6182-4676-ABB3-7D5538EF1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1BB0A6-3A26-4BA6-A96F-AB4A20325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06EDE-EBCC-4FD2-B22B-01304DF68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67320E-F665-4D7F-AC64-0E5D7F1C0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AB6109-CD84-4224-8B6B-A8E48E0D8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98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8DBD0-D057-4ED5-9616-44BE570E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84F199-1006-417B-9FAD-CCE008900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FF2F05-BC4E-481D-AD5A-F9D95FB67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E4C125-C188-4473-B261-E6382F6D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22EFC4-829B-45CE-84F6-22E36FBD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936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1C996-E48E-4B81-93DD-77F63B49C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471680-B3FB-4F4B-BBE7-100E2C895C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7C61CD-BFF1-4776-B65F-BBC2CE516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C043AE-BAD2-40C8-BEBD-A71D9D80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2BE68-D2BE-4914-B439-728FE5BBF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3EB6A0-6250-4E07-80D2-6C49C580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A58E4-8CCD-4CE2-A849-8AF475BFE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8523A5-F7A3-4433-A6EF-232F230A3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6EE8C4-D0B5-4A5A-BE3F-E73FC3D13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06DFE3-2C3E-4229-850A-C8800B4986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2D07AFF-7FF8-4DDA-A564-E4D6BB77A5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E87D594-5169-49E2-BEBD-56F63397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945C3E1-1EF0-4D9C-AEE2-4C9A28CE6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CB9D1C-3529-4649-BC11-A525AAA5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5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09D6B3-0B31-4A7A-8941-D50A5D62B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F72929-78C4-46FD-9B66-9B7A83743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92956EB-8AF7-450E-BCCB-19C641F2C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E99D97-4AE9-4BD9-A896-F8E995C9A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30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795C09C-F1A4-4535-8E76-01E8E8811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260FE12-2E2E-474A-B125-FDF378DDF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5D4871-2F5D-45F3-9E48-92F0E9E37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58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1FE47-F6B0-4474-AB97-43320D793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FA62CD-FDCD-44FC-A7B2-D5A3E52F3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48F6F8-B84A-457E-8D7E-099B21569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3DD2F9-6E5A-45A3-8225-44484FA6C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7BC116-2395-46E7-B46A-D17C241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45364-B469-4B8A-8318-534601043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713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C7A61-8373-42B6-81FB-3B527497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376698-2D42-43C4-BBD9-4058C725B3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74BF26-9507-46EA-A248-C9A29FCAE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AFC8D4-67A0-45F6-9795-F1230B56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7481E0-4282-432B-9BF4-84032563E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84CDDB-FA07-4A80-9420-49E0887C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4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5F29EF-6A90-4C9C-8ED2-F71F4090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F369B8-CF61-43B2-BA0C-92CF17E0E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06D592-757F-4DA8-A3DF-8C41F95B3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060CF0-E82E-4DBA-A7BD-13C55989D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3362CF-151A-4479-91AD-926FDB702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40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66B22F-5F08-4F49-8DA0-A56DD4AB9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A19740-10DB-4F9D-BC41-17DB76577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8682C7-0CC0-4776-93DA-8EA44C06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98EF0E-6920-4812-9907-C1B7FFDDC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4B86C1-117A-4090-9BCA-FE9E07D91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47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E11CC4-6D05-4127-95E8-D933B5F60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ED7553-9C2A-41E1-BC40-447DB7A80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4A8A08-6FDC-431F-B5E2-8836556DA2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FDB39-6B3F-4BF0-B9A1-9F754C66DE05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BBD514-9F34-439F-AE94-C9B6090F10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CBA90E-8CB2-4853-9D42-5288ADE98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834CC-AF0E-4FCB-89F4-8B2D30C29B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77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pmc.ncbi.nlm.nih.gov/articles/PMC7545075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mc.ncbi.nlm.nih.gov/articles/PMC7545075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terinariadigital.com/en/articulos/genetic-selection-and-organic-production-in-poultry-farmin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science/article/pii/S258900422300503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7/S1751731109991352" TargetMode="External"/><Relationship Id="rId3" Type="http://schemas.openxmlformats.org/officeDocument/2006/relationships/hyperlink" Target="https://doi.org/10.3168/jds.2007-0980" TargetMode="External"/><Relationship Id="rId7" Type="http://schemas.openxmlformats.org/officeDocument/2006/relationships/hyperlink" Target="https://doi.org/10.1111/j.1439-0388.2006.00595.x" TargetMode="External"/><Relationship Id="rId2" Type="http://schemas.openxmlformats.org/officeDocument/2006/relationships/hyperlink" Target="https://doi.org/10.1093/genetics/157.4.181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371/journal.pone.0003395" TargetMode="External"/><Relationship Id="rId5" Type="http://schemas.openxmlformats.org/officeDocument/2006/relationships/hyperlink" Target="https://doi.org/10.3168/jds.2008-1646" TargetMode="External"/><Relationship Id="rId10" Type="http://schemas.openxmlformats.org/officeDocument/2006/relationships/hyperlink" Target="https://doi.org/10.3168/jds.2008-1514" TargetMode="External"/><Relationship Id="rId4" Type="http://schemas.openxmlformats.org/officeDocument/2006/relationships/hyperlink" Target="https://doi.org/10.1111/j.1439-0388.2009.00838.x" TargetMode="External"/><Relationship Id="rId9" Type="http://schemas.openxmlformats.org/officeDocument/2006/relationships/hyperlink" Target="https://doi.org/10.1111/j.1439-0388.2007.00701.x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01/gr.086538.108" TargetMode="External"/><Relationship Id="rId3" Type="http://schemas.openxmlformats.org/officeDocument/2006/relationships/hyperlink" Target="https://doi.org/10.1534/genetics.109.107391" TargetMode="External"/><Relationship Id="rId7" Type="http://schemas.openxmlformats.org/officeDocument/2006/relationships/hyperlink" Target="https://doi.org/10.1073/pnas.0805669105" TargetMode="External"/><Relationship Id="rId2" Type="http://schemas.openxmlformats.org/officeDocument/2006/relationships/hyperlink" Target="https://doi.org/10.1534/genetics.107.08119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cgalp.org/proceedings/2010" TargetMode="External"/><Relationship Id="rId11" Type="http://schemas.openxmlformats.org/officeDocument/2006/relationships/hyperlink" Target="https://doi.org/10.1079/9780851996608.0000" TargetMode="External"/><Relationship Id="rId5" Type="http://schemas.openxmlformats.org/officeDocument/2006/relationships/hyperlink" Target="https://doi.org/10.1186/1297-9686-45-29" TargetMode="External"/><Relationship Id="rId10" Type="http://schemas.openxmlformats.org/officeDocument/2006/relationships/hyperlink" Target="https://doi.org/10.1186/1471-2156-11-103" TargetMode="External"/><Relationship Id="rId4" Type="http://schemas.openxmlformats.org/officeDocument/2006/relationships/hyperlink" Target="https://doi.org/10.1186/1297-9686-43-5" TargetMode="External"/><Relationship Id="rId9" Type="http://schemas.openxmlformats.org/officeDocument/2006/relationships/hyperlink" Target="https://doi.org/10.1534/genetics.107.082255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81E214-5706-457D-A57F-9439D2082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942" y="681789"/>
            <a:ext cx="11842811" cy="2387600"/>
          </a:xfrm>
        </p:spPr>
        <p:txBody>
          <a:bodyPr>
            <a:noAutofit/>
          </a:bodyPr>
          <a:lstStyle/>
          <a:p>
            <a:r>
              <a:rPr lang="ru-RU" sz="4800" dirty="0"/>
              <a:t>Геномная селекция </a:t>
            </a:r>
            <a:br>
              <a:rPr lang="ru-RU" sz="4800" dirty="0"/>
            </a:br>
            <a:r>
              <a:rPr lang="ru-RU" sz="4800" dirty="0"/>
              <a:t>как инструмент совершенствования продуктивных признаков </a:t>
            </a:r>
            <a:br>
              <a:rPr lang="ru-RU" sz="4800" dirty="0"/>
            </a:br>
            <a:r>
              <a:rPr lang="ru-RU" sz="4800" dirty="0"/>
              <a:t>сельскохозяйственных животных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801051-BD82-451B-B3A1-3DDB28EEA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988" y="5131938"/>
            <a:ext cx="9144000" cy="1655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Subtitle 23">
            <a:extLst>
              <a:ext uri="{FF2B5EF4-FFF2-40B4-BE49-F238E27FC236}">
                <a16:creationId xmlns:a16="http://schemas.microsoft.com/office/drawing/2014/main" id="{BC9D2C7A-CC94-4A34-B354-C44CBF73EEB8}"/>
              </a:ext>
            </a:extLst>
          </p:cNvPr>
          <p:cNvSpPr txBox="1">
            <a:spLocks/>
          </p:cNvSpPr>
          <p:nvPr/>
        </p:nvSpPr>
        <p:spPr>
          <a:xfrm>
            <a:off x="3048000" y="416763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Автор: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м.н.с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лаборатории молекулярной генетики ВНИИГРЖ,</a:t>
            </a:r>
          </a:p>
          <a:p>
            <a:pPr algn="r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Дысин Артем Павлович</a:t>
            </a:r>
          </a:p>
        </p:txBody>
      </p:sp>
      <p:pic>
        <p:nvPicPr>
          <p:cNvPr id="5" name="Picture 34">
            <a:extLst>
              <a:ext uri="{FF2B5EF4-FFF2-40B4-BE49-F238E27FC236}">
                <a16:creationId xmlns:a16="http://schemas.microsoft.com/office/drawing/2014/main" id="{3185847B-3D1F-47A3-B8A7-B49F8F442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64" y="5131938"/>
            <a:ext cx="4086573" cy="1859227"/>
          </a:xfrm>
          <a:prstGeom prst="rect">
            <a:avLst/>
          </a:prstGeom>
        </p:spPr>
      </p:pic>
      <p:pic>
        <p:nvPicPr>
          <p:cNvPr id="6" name="Picture 45">
            <a:extLst>
              <a:ext uri="{FF2B5EF4-FFF2-40B4-BE49-F238E27FC236}">
                <a16:creationId xmlns:a16="http://schemas.microsoft.com/office/drawing/2014/main" id="{300C1C19-50C5-4FAF-9040-31B1DC389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5953" y="4998773"/>
            <a:ext cx="1923495" cy="18981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46ECB2-450A-4457-B87F-90C8E3B54F81}"/>
              </a:ext>
            </a:extLst>
          </p:cNvPr>
          <p:cNvSpPr txBox="1"/>
          <p:nvPr/>
        </p:nvSpPr>
        <p:spPr>
          <a:xfrm>
            <a:off x="4110361" y="5638798"/>
            <a:ext cx="61255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1F66A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Исследование выполнено при финансовой поддержке Министерства науки и высшего образования Российской Федерации (№НИОКТР 124020200114-7).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518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57F48-931D-4E25-87FB-F2C0CB610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8" y="-169888"/>
            <a:ext cx="10515600" cy="1325563"/>
          </a:xfrm>
        </p:spPr>
        <p:txBody>
          <a:bodyPr/>
          <a:lstStyle/>
          <a:p>
            <a:r>
              <a:rPr lang="ru-RU" dirty="0"/>
              <a:t>Геномная селекция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D23731-51F9-4CB5-9A1B-F887550B9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57" y="933733"/>
            <a:ext cx="11720744" cy="5839927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Геномная селекция — это современный подход в разведении животных, использующий маркеры ДНК, такие как однонуклеотидные полиморфизмы (SNP), для предсказания селекционной ценности животных на основе их генома. </a:t>
            </a:r>
          </a:p>
          <a:p>
            <a:r>
              <a:rPr lang="ru-RU" dirty="0">
                <a:effectLst/>
              </a:rPr>
              <a:t>Этот метод позволяет более точно и эффективно выбирать животных с желаемыми продуктивными признаками по сравнению с традиционными методами, которые полагаются на фенотипические наблюдения и родословные записи.</a:t>
            </a:r>
          </a:p>
        </p:txBody>
      </p:sp>
    </p:spTree>
    <p:extLst>
      <p:ext uri="{BB962C8B-B14F-4D97-AF65-F5344CB8AC3E}">
        <p14:creationId xmlns:p14="http://schemas.microsoft.com/office/powerpoint/2010/main" val="1772314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E88DB3-90A3-47C0-B888-8256124D5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26" y="0"/>
            <a:ext cx="11934548" cy="1325563"/>
          </a:xfrm>
        </p:spPr>
        <p:txBody>
          <a:bodyPr/>
          <a:lstStyle/>
          <a:p>
            <a:r>
              <a:rPr lang="ru-RU" dirty="0"/>
              <a:t>Преимущества перед традиционными методами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02CA5A-8BE4-4B94-B6DD-68E805643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0326"/>
            <a:ext cx="12192000" cy="5357674"/>
          </a:xfrm>
        </p:spPr>
        <p:txBody>
          <a:bodyPr>
            <a:normAutofit/>
          </a:bodyPr>
          <a:lstStyle/>
          <a:p>
            <a:r>
              <a:rPr lang="ru-RU" dirty="0"/>
              <a:t>Скорость: сокращает интервалы между поколениями, позволяя использовать животных для разведения на более ранних стадиях.</a:t>
            </a:r>
          </a:p>
          <a:p>
            <a:endParaRPr lang="ru-RU" dirty="0"/>
          </a:p>
          <a:p>
            <a:r>
              <a:rPr lang="ru-RU" dirty="0"/>
              <a:t>Точность:</a:t>
            </a:r>
            <a:r>
              <a:rPr lang="en-GB" dirty="0"/>
              <a:t> </a:t>
            </a:r>
            <a:r>
              <a:rPr lang="ru-RU" dirty="0"/>
              <a:t>использование тысяч генетических маркеров обеспечивает более точные предсказания селекционной ценности.</a:t>
            </a:r>
          </a:p>
          <a:p>
            <a:endParaRPr lang="ru-RU" dirty="0"/>
          </a:p>
          <a:p>
            <a:r>
              <a:rPr lang="ru-RU" dirty="0"/>
              <a:t>Эффективность: позволяет проводить отбор животных на ранних стадиях, до проявления фенотипических признаков, что снижает затраты времени и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404182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0148A6-E05F-4D1E-AD70-1837A7B7A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992" y="160939"/>
            <a:ext cx="10515600" cy="1325563"/>
          </a:xfrm>
        </p:spPr>
        <p:txBody>
          <a:bodyPr/>
          <a:lstStyle/>
          <a:p>
            <a:r>
              <a:rPr lang="ru-RU" dirty="0"/>
              <a:t>Повышение продуктивности кур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785401-CC62-4CF2-B4BE-1AD0656B1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763" y="1331651"/>
            <a:ext cx="6858740" cy="54597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Бройлеры</a:t>
            </a:r>
          </a:p>
          <a:p>
            <a:r>
              <a:rPr lang="ru-RU" dirty="0"/>
              <a:t>За период с 1957 года по настоящее время вес бройлеров к 42 дням увеличился с 586 г до 2900 г, что составляет увеличение на 395%. Коэффициент </a:t>
            </a:r>
            <a:r>
              <a:rPr lang="ru-RU" dirty="0" err="1"/>
              <a:t>кормопреобразования</a:t>
            </a:r>
            <a:r>
              <a:rPr lang="ru-RU" dirty="0"/>
              <a:t> (FCR) снизился с 2,8 до менее 1,70, что указывает на более эффективное использование корма.</a:t>
            </a:r>
          </a:p>
          <a:p>
            <a:r>
              <a:rPr lang="ru-RU" dirty="0"/>
              <a:t>Исследование прогнозирует, что к 2034 году бройлеры будут достигать рыночного веса 2,34 кг менее чем за 29 дней, что демонстрирует продолжающийся тренд на ускорение роста.</a:t>
            </a:r>
          </a:p>
          <a:p>
            <a:r>
              <a:rPr lang="ru-RU" dirty="0"/>
              <a:t>Геномный отбор у бройлеров привел к увеличению веса тела на 516 г и массы грудных мышц на 140 г за три поколения (</a:t>
            </a:r>
            <a:r>
              <a:rPr lang="en-US" dirty="0"/>
              <a:t>Tan et al., 2022).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1374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CB76C-992A-49DC-B901-CAECC5A02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Повышение продуктивности кур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22339A-0ACC-4207-B6E3-CC3491306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007" y="1559294"/>
            <a:ext cx="5896993" cy="50989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Несушки</a:t>
            </a:r>
          </a:p>
          <a:p>
            <a:r>
              <a:rPr lang="ru-RU" dirty="0"/>
              <a:t>Благодаря сокращению интервала поколений до 8 месяцев, при использовании калибровочной выборки в 2000 животных, даже при генотипировании 800 петухов, яйценоскость была увеличена вдвое. </a:t>
            </a:r>
          </a:p>
          <a:p>
            <a:r>
              <a:rPr lang="ru-RU" dirty="0"/>
              <a:t>Это указывает на значительное увеличение генетического прироста для таких признаков, как яйценоскость на 60–100% в зависимости от размера выборки.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150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CB76C-992A-49DC-B901-CAECC5A02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/>
              <a:t>Повышение продуктивности кур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22339A-0ACC-4207-B6E3-CC3491306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84" y="1965896"/>
            <a:ext cx="10972060" cy="4965792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Фокус</a:t>
            </a:r>
            <a:r>
              <a:rPr lang="ru-RU" dirty="0"/>
              <a:t>: Сравнительное изучение геномных сигнатур селекции в яйценосной Russian White (RW) и мясной White </a:t>
            </a:r>
            <a:r>
              <a:rPr lang="ru-RU" dirty="0" err="1"/>
              <a:t>Cornish</a:t>
            </a:r>
            <a:r>
              <a:rPr lang="ru-RU" dirty="0"/>
              <a:t> (WC) породах кур.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Методы</a:t>
            </a:r>
            <a:r>
              <a:rPr lang="ru-RU" dirty="0"/>
              <a:t>: Использованы статистики F_ST, </a:t>
            </a:r>
            <a:r>
              <a:rPr lang="ru-RU" dirty="0" err="1"/>
              <a:t>hapFLK</a:t>
            </a:r>
            <a:r>
              <a:rPr lang="ru-RU" dirty="0"/>
              <a:t> и ROH </a:t>
            </a:r>
            <a:r>
              <a:rPr lang="ru-RU" dirty="0" err="1"/>
              <a:t>islands</a:t>
            </a:r>
            <a:r>
              <a:rPr lang="ru-RU" dirty="0"/>
              <a:t> для выявления сигнатур селекции.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Результаты</a:t>
            </a:r>
            <a:r>
              <a:rPr lang="ru-RU" dirty="0"/>
              <a:t>: Обнаружено 45 геномных регионов под селекцией, из которых 11 селективных свопов идентифицированы как минимум двумя методами. Найдены </a:t>
            </a:r>
            <a:r>
              <a:rPr lang="ru-RU" dirty="0" err="1"/>
              <a:t>породо</a:t>
            </a:r>
            <a:r>
              <a:rPr lang="ru-RU" dirty="0"/>
              <a:t>-специфичные и общие кандидаты гены, связанные с различными признаками, включая яйценоскость. Например, для RW идентифицированы гены, такие как ALX1, FGF3, FGF4, а для WC — AP1M1, CALR3, INSR.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QTL и функциональные связи</a:t>
            </a:r>
            <a:r>
              <a:rPr lang="ru-RU" dirty="0"/>
              <a:t>: 198 известных QTL перекрываются с 45 идентифицированными регионами, включая гены, связанные с яйценоскостью, ростом и эффективностью корма, такие как CRY1, CHST11, TMEM263 (GGA1), BMPR1B (GGA4).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Релевантность</a:t>
            </a:r>
            <a:r>
              <a:rPr lang="ru-RU" dirty="0"/>
              <a:t>: Демонстрирует, как геномные данные могут быть использованы для понимания селекционных давлений и идентификации генов, связанных с важными признаками, включая яйценоскость, что поддерживает эффективные программы разведения.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3FB112-F5C3-405E-8A6E-AD744B3DD16E}"/>
              </a:ext>
            </a:extLst>
          </p:cNvPr>
          <p:cNvSpPr txBox="1"/>
          <p:nvPr/>
        </p:nvSpPr>
        <p:spPr>
          <a:xfrm>
            <a:off x="514905" y="1252621"/>
            <a:ext cx="10515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Сравнительные геномные траектории селекции в яйценосных и мясных породах кур</a:t>
            </a:r>
            <a:r>
              <a:rPr lang="ru-RU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766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7F2EF-AC07-4133-955E-97E0F4677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Повышение продуктивности кур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1D8B4-F71D-41DB-A5AC-5241DD0BA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28" y="1825624"/>
            <a:ext cx="10927672" cy="50323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hlinkClick r:id="rId2"/>
              </a:rPr>
              <a:t>Геномный анализ популяций коммерческих, местных, бойцовых и диких кур с использованием данных </a:t>
            </a:r>
            <a:r>
              <a:rPr lang="ru-RU" dirty="0" err="1">
                <a:hlinkClick r:id="rId2"/>
              </a:rPr>
              <a:t>микромассива</a:t>
            </a:r>
            <a:r>
              <a:rPr lang="ru-RU" dirty="0">
                <a:hlinkClick r:id="rId2"/>
              </a:rPr>
              <a:t> SNP 600K</a:t>
            </a:r>
            <a:r>
              <a:rPr lang="ru-RU" dirty="0"/>
              <a:t>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Фокус:</a:t>
            </a:r>
            <a:r>
              <a:rPr lang="ru-RU" dirty="0"/>
              <a:t> Анализ генетического разнообразия и сигнатур селекции в разных популяциях кур.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Результаты:</a:t>
            </a:r>
            <a:r>
              <a:rPr lang="ru-RU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Коммерческие породы, такие как White </a:t>
            </a:r>
            <a:r>
              <a:rPr lang="ru-RU" dirty="0" err="1"/>
              <a:t>Leghorn</a:t>
            </a:r>
            <a:r>
              <a:rPr lang="ru-RU" dirty="0"/>
              <a:t> и </a:t>
            </a:r>
            <a:r>
              <a:rPr lang="ru-RU" dirty="0" err="1"/>
              <a:t>Rhode</a:t>
            </a:r>
            <a:r>
              <a:rPr lang="ru-RU" dirty="0"/>
              <a:t> Island Red, показали наименьшее генетическое разнообразие из-за интенсивной селекции, с ожидаемой гетерозиготностью (</a:t>
            </a:r>
            <a:r>
              <a:rPr lang="ru-RU" dirty="0" err="1"/>
              <a:t>He</a:t>
            </a:r>
            <a:r>
              <a:rPr lang="ru-RU" dirty="0"/>
              <a:t>) 0,30-0,35 и нуклеотидным разнообразием (π) 0,30-0,36.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Выявлены ROH-острова (50 регионов), связанные с яйценоскостью и ростом, включая гены GDF9, OPN, CDH9, CDH10 и KIF18A.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Местные породы сохраняют более высокое генетическое разнообразие, что важно для долгосрочной устойчивости и адаптации.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Релевантность:</a:t>
            </a:r>
            <a:r>
              <a:rPr lang="ru-RU" dirty="0"/>
              <a:t> Демонстрирует, как разные давления селекции формируют геномы, предоставляя цели для маркер-</a:t>
            </a:r>
            <a:r>
              <a:rPr lang="ru-RU" dirty="0" err="1"/>
              <a:t>ассистированной</a:t>
            </a:r>
            <a:r>
              <a:rPr lang="ru-RU" dirty="0"/>
              <a:t> селекции или геномной селекции.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955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7F2EF-AC07-4133-955E-97E0F4677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Повышение продуктивности кур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1D8B4-F71D-41DB-A5AC-5241DD0BA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28" y="1825624"/>
            <a:ext cx="10927672" cy="50323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hlinkClick r:id="rId2"/>
              </a:rPr>
              <a:t>Геномный анализ популяций коммерческих, местных, бойцовых и диких кур с использованием данных </a:t>
            </a:r>
            <a:r>
              <a:rPr lang="ru-RU" dirty="0" err="1">
                <a:hlinkClick r:id="rId2"/>
              </a:rPr>
              <a:t>микромассива</a:t>
            </a:r>
            <a:r>
              <a:rPr lang="ru-RU" dirty="0">
                <a:hlinkClick r:id="rId2"/>
              </a:rPr>
              <a:t> SNP 600K</a:t>
            </a:r>
            <a:r>
              <a:rPr lang="ru-RU" dirty="0"/>
              <a:t>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Фокус:</a:t>
            </a:r>
            <a:r>
              <a:rPr lang="ru-RU" dirty="0"/>
              <a:t> Анализ генетического разнообразия и сигнатур селекции в разных популяциях кур.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Результаты:</a:t>
            </a:r>
            <a:r>
              <a:rPr lang="ru-RU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Коммерческие породы, такие как White </a:t>
            </a:r>
            <a:r>
              <a:rPr lang="ru-RU" dirty="0" err="1"/>
              <a:t>Leghorn</a:t>
            </a:r>
            <a:r>
              <a:rPr lang="ru-RU" dirty="0"/>
              <a:t> и </a:t>
            </a:r>
            <a:r>
              <a:rPr lang="ru-RU" dirty="0" err="1"/>
              <a:t>Rhode</a:t>
            </a:r>
            <a:r>
              <a:rPr lang="ru-RU" dirty="0"/>
              <a:t> Island Red, показали наименьшее генетическое разнообразие из-за интенсивной селекции, с ожидаемой гетерозиготностью (</a:t>
            </a:r>
            <a:r>
              <a:rPr lang="ru-RU" dirty="0" err="1"/>
              <a:t>He</a:t>
            </a:r>
            <a:r>
              <a:rPr lang="ru-RU" dirty="0"/>
              <a:t>) 0,30-0,35 и нуклеотидным разнообразием (π) 0,30-0,36.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Выявлены ROH-острова (50 регионов), связанные с яйценоскостью и ростом, включая гены GDF9, OPN, CDH9, CDH10 и KIF18A.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Местные породы сохраняют более высокое генетическое разнообразие, что важно для долгосрочной устойчивости и адаптации.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Релевантность:</a:t>
            </a:r>
            <a:r>
              <a:rPr lang="ru-RU" dirty="0"/>
              <a:t> Демонстрирует, как разные давления селекции формируют геномы, предоставляя цели для маркер-</a:t>
            </a:r>
            <a:r>
              <a:rPr lang="ru-RU" dirty="0" err="1"/>
              <a:t>ассистированной</a:t>
            </a:r>
            <a:r>
              <a:rPr lang="ru-RU" dirty="0"/>
              <a:t> селекции или геномной селекции.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85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78038-6BC7-46A1-A37A-352A5A82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Повышение продуктивности кур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4E38CE-ADFA-4629-BEE0-05A60EF4D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hlinkClick r:id="rId2"/>
              </a:rPr>
              <a:t>Генетическая селекция и органическое производство в птицеводстве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Фокус:</a:t>
            </a:r>
            <a:r>
              <a:rPr lang="ru-RU" dirty="0"/>
              <a:t> История генетического улучшения каталонских пород кур, включая сохранение и улучшение местных пород.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Результаты:</a:t>
            </a:r>
            <a:r>
              <a:rPr lang="ru-RU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Эволюция методов от фенотипической селекции к молекулярной генетике, начиная с 2004 года, с использованием 39 пар хромосом, из которых 11 </a:t>
            </a:r>
            <a:r>
              <a:rPr lang="ru-RU" dirty="0" err="1"/>
              <a:t>макрохромосом</a:t>
            </a:r>
            <a:r>
              <a:rPr lang="ru-RU" dirty="0"/>
              <a:t>, первые 5 из которых имеют основные селективные локусы.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Выявлено 50 локусов для мясной продуктивности и 20 для яйценоскости, включая ген карликовости (DW), снижающий вес тела на 25% у самок, и ген NA для адаптации к теплу.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322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F5EE7-72E3-4B12-943C-17500BF3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Повышение продуктивности кур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6EFE0F-5164-4136-941A-0E1197B0D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97" y="1825624"/>
            <a:ext cx="11638625" cy="49391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hlinkClick r:id="rId2"/>
              </a:rPr>
              <a:t>Геномные характеристики влияют на фенотипическое разнообразие с точки зрения генетического улучшения экономических признаков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b="1" dirty="0"/>
              <a:t>Фокус:</a:t>
            </a:r>
            <a:r>
              <a:rPr lang="ru-RU" dirty="0"/>
              <a:t> Исследование геномных паттернов, формирующих фенотипы кур, с акцентом на экономические признаки, такие как размер тела и яйценоскость.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Методы:</a:t>
            </a:r>
            <a:r>
              <a:rPr lang="ru-RU" dirty="0"/>
              <a:t> Секвенирование данных от 477 образцов из 25 пород по всему миру, анализ 7,4 Тб чистых данных с 14,8× покрытием на образец, выявление 23 504 766 SNP, 3 289 782 </a:t>
            </a:r>
            <a:r>
              <a:rPr lang="ru-RU" dirty="0" err="1"/>
              <a:t>InDels</a:t>
            </a:r>
            <a:r>
              <a:rPr lang="ru-RU" dirty="0"/>
              <a:t> и 27 027 SV.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Результаты:</a:t>
            </a:r>
            <a:r>
              <a:rPr lang="ru-RU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Выявлены гены, такие как SOX5 и IGF1, связанные с размером тела, важным для мясной продуктивности бройлеров.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NEDD4 ассоциирован с емкостью хранения спермы, что влияет на фертильность и репродуктивную эффективность.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Высокоинтенсивная искусственная селекция ускоряет дифференциацию популяций, что важно для понимания формирования генома под давлением селекции.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153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BD869E-3CC4-436C-A4D6-1F11E592B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2C4E01-D5D9-401C-902B-17A722D3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676" y="1509204"/>
            <a:ext cx="11390051" cy="52733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Геномная селекция революционизировала традиционные методы отбора, позволяя более точно и быстро выявлять желаемые генетические признаки. Это привело к существенному увеличению продуктивности, улучшению здоровья животных и повышению экологичности сельскохозяйственного производства.</a:t>
            </a:r>
          </a:p>
          <a:p>
            <a:r>
              <a:rPr lang="ru-RU" dirty="0"/>
              <a:t>Геномная селекция сократила интервалы поколений и удвоила годовой генетический прогресс в молочном скотоводстве, а в птицеводстве она позволила достичь рыночной массы на 10% быстрее.</a:t>
            </a:r>
          </a:p>
          <a:p>
            <a:r>
              <a:rPr lang="ru-RU" dirty="0"/>
              <a:t>Выявление генетических маркеров, связанных с устойчивостью к заболеваниям и адаптацией к климату, стало ключевым направлением для повышения устойчивости сельскохозяйственного производства.</a:t>
            </a:r>
          </a:p>
          <a:p>
            <a:r>
              <a:rPr lang="ru-RU" dirty="0"/>
              <a:t>Интеграция геномной селекции с технологиями, такими как редактирование генов CRISPR/Cas9 и искусственный интеллект, предлагает новые перспективы для дальнейшего улучшения продуктивности и устойчивости.</a:t>
            </a:r>
          </a:p>
        </p:txBody>
      </p:sp>
    </p:spTree>
    <p:extLst>
      <p:ext uri="{BB962C8B-B14F-4D97-AF65-F5344CB8AC3E}">
        <p14:creationId xmlns:p14="http://schemas.microsoft.com/office/powerpoint/2010/main" val="1518200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AD53C6-23F0-4D8C-B804-79F6EF201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7392" y="0"/>
            <a:ext cx="10515600" cy="1325563"/>
          </a:xfrm>
        </p:spPr>
        <p:txBody>
          <a:bodyPr/>
          <a:lstStyle/>
          <a:p>
            <a:r>
              <a:rPr lang="ru-RU" dirty="0"/>
              <a:t>Список использованных источников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E62FC79-0AAE-438D-9FDB-67B964323A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99008" y="1278334"/>
            <a:ext cx="11681915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Hayes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B. J.,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Goddard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E. (2001).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total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genome-wide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dense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maps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157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(4), 1819–1829.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https://doi.org/10.1093/genetics/157.4.1819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Meuwissen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T. H. E.,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Hayes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B. J.,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Goddard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E. (2001).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total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genome-wide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dense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maps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157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(4), 1819–1829.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https://doi.org/10.1093/genetics/157.4.1819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VanRaden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P. M. (2008).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Efficient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methods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compute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predictions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Journal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Dairy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Science, 91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(11), 4414–4423.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https://doi.org/10.3168/jds.2007-0980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Goddard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E.,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Hayes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B. J. (2009).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Journal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Animal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126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(5), 323–330.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https://doi.org/10.1111/j.1439-0388.2009.00838.x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Hayes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B. J.,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Bowman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P. J.,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Chamberlain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A. J.,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Goddard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E. (2009).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Invited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review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dairy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cattle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Progress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Journal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Dairy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Science, 92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(2), 433–443.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https://doi.org/10.3168/jds.2008-1646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Daetwyler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 D.,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Villanueva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B.,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Woolliams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 A. (2008).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Accuracy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risk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disease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genome-wide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PLoS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ONE, 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(10), e3395.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https://doi.org/10.1371/journal.pone.0003395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Schaeffer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L. R. (2006). Strategy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applying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genome-wide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dairy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cattle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Journal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Animal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123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(4), 218–223.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/>
              </a:rPr>
              <a:t>https://doi.org/10.1111/j.1439-0388.2006.00595.x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Calus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P. L. (2010).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Methods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procedures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Animal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(2), 157–164.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/>
              </a:rPr>
              <a:t>https://doi.org/10.1017/S1751731109991352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Dekkers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 C. M. (2007).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response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marker-assisted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theory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Journal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Animal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124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(6), 331–341.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https://doi.org/10.1111/j.1439-0388.2007.00701.x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VanRaden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P. M., Van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Tassell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C. P.,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Wiggans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G. R.,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Sonstegard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T. S.,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Schnabel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 D.,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Taylor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 F.,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Schenkel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F. S. (2009).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Invited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review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Reliability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predictions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North American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Holstein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bulls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Journal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Dairy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Science, 92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(1), 16–24.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0"/>
              </a:rPr>
              <a:t>https://doi.org/10.3168/jds.2008-1514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59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F2218-3058-4BEF-9300-98E386B66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E890E63-EDD2-478D-84AA-91EF680612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245011"/>
            <a:ext cx="1195832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Habier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Fernando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 L.,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Dekkers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 C. M. (2007). The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impact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relationship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information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genome-assisted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values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177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(4), 2389–2397.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https://doi.org/10.1534/genetics.107.081190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Luan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Woolliams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 A.,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Svendsen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Meuwissen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T. H. E. (2009). The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accuracy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Norwegian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cattle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assessed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cross-validation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183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(3), 1119–1126.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https://doi.org/10.1534/genetics.109.107391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Wolc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Stricker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Arango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Settar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Fulton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 E.,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O’Sullivan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N. P.,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Preisinger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Habier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Fernando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Garrick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D. J.,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Lamont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 J.,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Dekkers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 C. M. (2011).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prediction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production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traits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layer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chickens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pedigree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relationships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animal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Evolution, 43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(1), 5.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https://doi.org/10.1186/1297-9686-43-5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Sitzenstock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F.,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Ytournel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F.,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Sharifi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A. R.,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Cavero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Täubert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Preisinger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Simianer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 (2013).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Efficiency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established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commercial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layer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program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Selection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Evolution, 45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(1), 29.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https://doi.org/10.1186/1297-9686-45-29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Avendaño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Watson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K. A.,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Kranis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A. (2010).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Genomics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poultry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From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Utopias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deliverables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Proceedings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9th World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Congress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Applied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Livestock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Production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https://www.wcgalp.org/proceedings/2010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W. M.,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G. K.-S.,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Zhang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Y.,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Groenen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A. M.,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Crooijmans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 P. M. A.,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Megens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H.-J.,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Zhang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Okimoto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Vereijken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Jungerius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Albers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G. A. A.,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Lawley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C. T.,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Delany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E.,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MacEachern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 H. (2008).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Genome-wide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assessment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worldwide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chicken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SNP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variation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indicates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significant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absence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rare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alleles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commercial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Proceedings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National Academy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Sciences, 105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(45), 17312–17317.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/>
              </a:rPr>
              <a:t>https://doi.org/10.1073/pnas.0805669105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Groenen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A. M.,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Wahlberg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Foglio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 H.,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Megens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H.-J.,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Crooijmans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 P. M. A.,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Besnier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F.,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Lathrop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W. M.,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G. K.-S.,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I.,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Andersson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L. (2009). A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high-density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SNP-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linkage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chicken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reveals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sequence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features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correlated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recombination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rate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Genome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Research, 19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(3), 510–519.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/>
              </a:rPr>
              <a:t>https://doi.org/10.1101/gr.086538.108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Andreescu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Avendano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S., Brown, S. R.,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Hassen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Lamont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 J.,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Dekkers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 C. M. (2007).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Linkage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disequilibrium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related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chickens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177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(4), 2161–2169.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/>
              </a:rPr>
              <a:t>https://doi.org/10.1534/genetics.107.082255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Qanbari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Hansen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Weigend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Preisinger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R.,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Simianer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 (2010).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Linkage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disequilibrium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reveals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different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demographic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history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egg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laying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chickens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BMC </a:t>
            </a:r>
            <a:r>
              <a:rPr kumimoji="0" lang="ru-RU" altLang="ru-RU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103.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0"/>
              </a:rPr>
              <a:t>https://doi.org/10.1186/1471-2156-11-103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W. M., &amp;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Aggrey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S. E. (2003).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Poultry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genetics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breeding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biotechnology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CABI Publishing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1"/>
              </a:rPr>
              <a:t>https://doi.org/10.1079/9780851996608.0000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66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F58B3-FCCB-4D41-B9CE-BC1A8C8A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369" y="800131"/>
            <a:ext cx="10515600" cy="1325563"/>
          </a:xfrm>
        </p:spPr>
        <p:txBody>
          <a:bodyPr/>
          <a:lstStyle/>
          <a:p>
            <a:r>
              <a:rPr lang="ru-RU" dirty="0"/>
              <a:t>Благодарю за внимание!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0641351-EAB0-4881-BEAA-EC5C74656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5347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2325</Words>
  <Application>Microsoft Office PowerPoint</Application>
  <PresentationFormat>Широкоэкранный</PresentationFormat>
  <Paragraphs>88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Геномная селекция  как инструмент совершенствования продуктивных признаков  сельскохозяйственных животных</vt:lpstr>
      <vt:lpstr>Геномная селекция</vt:lpstr>
      <vt:lpstr>Преимущества перед традиционными методами</vt:lpstr>
      <vt:lpstr>Повышение продуктивности кур</vt:lpstr>
      <vt:lpstr>Повышение продуктивности кур</vt:lpstr>
      <vt:lpstr>Повышение продуктивности кур</vt:lpstr>
      <vt:lpstr>Повышение продуктивности кур</vt:lpstr>
      <vt:lpstr>Повышение продуктивности кур</vt:lpstr>
      <vt:lpstr>Повышение продуктивности кур</vt:lpstr>
      <vt:lpstr>Повышение продуктивности кур</vt:lpstr>
      <vt:lpstr>Заключение</vt:lpstr>
      <vt:lpstr>Список использованных источников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Геномная селекция как инструмент совершенствования продуктивных признаков сельскохозяйственных животных</dc:title>
  <dc:creator>Артем Дысин</dc:creator>
  <cp:lastModifiedBy>Артем Дысин</cp:lastModifiedBy>
  <cp:revision>29</cp:revision>
  <dcterms:created xsi:type="dcterms:W3CDTF">2025-03-19T13:59:49Z</dcterms:created>
  <dcterms:modified xsi:type="dcterms:W3CDTF">2025-04-14T14:46:32Z</dcterms:modified>
</cp:coreProperties>
</file>